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1" r:id="rId2"/>
    <p:sldId id="541" r:id="rId3"/>
    <p:sldId id="552" r:id="rId4"/>
    <p:sldId id="553" r:id="rId5"/>
    <p:sldId id="542" r:id="rId6"/>
    <p:sldId id="515" r:id="rId7"/>
    <p:sldId id="524" r:id="rId8"/>
    <p:sldId id="546" r:id="rId9"/>
    <p:sldId id="545" r:id="rId10"/>
    <p:sldId id="534" r:id="rId11"/>
    <p:sldId id="549" r:id="rId12"/>
    <p:sldId id="551" r:id="rId13"/>
    <p:sldId id="530" r:id="rId14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751E10-95FC-48DA-8F03-ADA49C4EFE66}">
          <p14:sldIdLst>
            <p14:sldId id="421"/>
            <p14:sldId id="541"/>
            <p14:sldId id="552"/>
            <p14:sldId id="553"/>
            <p14:sldId id="542"/>
            <p14:sldId id="515"/>
            <p14:sldId id="524"/>
            <p14:sldId id="546"/>
            <p14:sldId id="545"/>
            <p14:sldId id="534"/>
            <p14:sldId id="549"/>
            <p14:sldId id="551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0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14D"/>
    <a:srgbClr val="9E0918"/>
    <a:srgbClr val="666666"/>
    <a:srgbClr val="008000"/>
    <a:srgbClr val="4D4D4D"/>
    <a:srgbClr val="3399FF"/>
    <a:srgbClr val="0099FF"/>
    <a:srgbClr val="9999FF"/>
    <a:srgbClr val="66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6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710" y="84"/>
      </p:cViewPr>
      <p:guideLst>
        <p:guide orient="horz" pos="42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1866" y="-108"/>
      </p:cViewPr>
      <p:guideLst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685" y="2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50920E-476A-497C-B1C2-0D630F12C67A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1702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685" y="6421702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7EAEF3-2E11-4C32-9E19-ABD7F31AC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15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309506" cy="3383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4588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685" y="2"/>
            <a:ext cx="4309506" cy="3383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4588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2950" y="508000"/>
            <a:ext cx="3378200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89" y="3211934"/>
            <a:ext cx="7954939" cy="30421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21702"/>
            <a:ext cx="4309506" cy="3383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4588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685" y="6421702"/>
            <a:ext cx="4309506" cy="3383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4588">
              <a:defRPr sz="1200" b="0">
                <a:cs typeface="+mn-cs"/>
              </a:defRPr>
            </a:lvl1pPr>
          </a:lstStyle>
          <a:p>
            <a:pPr>
              <a:defRPr/>
            </a:pPr>
            <a:fld id="{9DC58261-1794-4061-B9FA-74D8F905C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18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fld id="{81D9B5DD-1E36-4B54-96F6-ABC4EDE2158C}" type="slidenum">
              <a:rPr lang="ru-RU" b="0" smtClean="0"/>
              <a:pPr defTabSz="914400" eaLnBrk="1" hangingPunct="1">
                <a:defRPr/>
              </a:pPr>
              <a:t>1</a:t>
            </a:fld>
            <a:endParaRPr lang="ru-RU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4783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s.ru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17463" y="0"/>
            <a:ext cx="9161463" cy="180975"/>
          </a:xfrm>
          <a:prstGeom prst="rect">
            <a:avLst/>
          </a:prstGeom>
          <a:solidFill>
            <a:srgbClr val="9E09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542925"/>
            <a:ext cx="3308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254000" y="1262063"/>
            <a:ext cx="8628063" cy="0"/>
          </a:xfrm>
          <a:prstGeom prst="line">
            <a:avLst/>
          </a:prstGeom>
          <a:noFill/>
          <a:ln w="19050" cap="rnd" algn="ctr">
            <a:solidFill>
              <a:srgbClr val="BF914D"/>
            </a:solidFill>
            <a:prstDash val="sysDot"/>
            <a:round/>
            <a:headEnd/>
            <a:tailEnd/>
          </a:ln>
        </p:spPr>
      </p:cxnSp>
      <p:pic>
        <p:nvPicPr>
          <p:cNvPr id="6" name="Рисунок 15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3363" y="473075"/>
            <a:ext cx="101123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246063" y="6527800"/>
            <a:ext cx="8626475" cy="0"/>
          </a:xfrm>
          <a:prstGeom prst="line">
            <a:avLst/>
          </a:prstGeom>
          <a:noFill/>
          <a:ln w="19050" cap="rnd" algn="ctr">
            <a:solidFill>
              <a:srgbClr val="BF914D"/>
            </a:solidFill>
            <a:prstDash val="sysDot"/>
            <a:round/>
            <a:headEnd/>
            <a:tailEnd/>
          </a:ln>
        </p:spPr>
      </p:cxnSp>
      <p:pic>
        <p:nvPicPr>
          <p:cNvPr id="8" name="Picture 2" descr="C:\fomicheva\presentation\шаблон_2013_apr\fon\шаблон_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233362" y="2351628"/>
            <a:ext cx="5938837" cy="14700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9" name="Прямоугольник 16"/>
          <p:cNvSpPr>
            <a:spLocks noChangeArrowheads="1"/>
          </p:cNvSpPr>
          <p:nvPr userDrawn="1"/>
        </p:nvSpPr>
        <p:spPr bwMode="auto">
          <a:xfrm>
            <a:off x="350838" y="6573838"/>
            <a:ext cx="1602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" b="0" dirty="0" smtClean="0">
                <a:solidFill>
                  <a:srgbClr val="7F7F7F"/>
                </a:solidFill>
              </a:rPr>
              <a:t>© </a:t>
            </a:r>
            <a:r>
              <a:rPr lang="ru-RU" sz="800" b="0" baseline="0" dirty="0" smtClean="0">
                <a:solidFill>
                  <a:srgbClr val="7F7F7F"/>
                </a:solidFill>
              </a:rPr>
              <a:t>ПАО СК</a:t>
            </a:r>
            <a:r>
              <a:rPr lang="ru-RU" sz="800" b="0" dirty="0" smtClean="0">
                <a:solidFill>
                  <a:srgbClr val="7F7F7F"/>
                </a:solidFill>
              </a:rPr>
              <a:t> «Росгосстрах», 2019</a:t>
            </a:r>
            <a:endParaRPr lang="ru-RU" sz="8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fomicheva\presentation\шаблон_2013_apr\fon\шаблон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6295" y="6568847"/>
            <a:ext cx="719137" cy="2254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r"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9" name="Rectangle 2"/>
          <p:cNvSpPr>
            <a:spLocks noGrp="1"/>
          </p:cNvSpPr>
          <p:nvPr>
            <p:ph type="ctrTitle" sz="quarter"/>
          </p:nvPr>
        </p:nvSpPr>
        <p:spPr bwMode="auto">
          <a:xfrm>
            <a:off x="236538" y="395288"/>
            <a:ext cx="78247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no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/>
              <a:t>Преимущества при страховании грузов в компании «Росгосстрах»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 bwMode="auto">
          <a:xfrm>
            <a:off x="231777" y="1426464"/>
            <a:ext cx="8637903" cy="481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25438" indent="-325438" algn="l" eaLnBrk="0" hangingPunct="0">
              <a:spcBef>
                <a:spcPct val="20000"/>
              </a:spcBef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700" dirty="0"/>
              <a:t>Консультирование и разработка оптимальных </a:t>
            </a:r>
            <a:br>
              <a:rPr lang="ru-RU" altLang="ru-RU" sz="1700" dirty="0"/>
            </a:br>
            <a:r>
              <a:rPr lang="ru-RU" altLang="ru-RU" sz="1700" dirty="0"/>
              <a:t>условий страхования;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700" dirty="0"/>
              <a:t>Индивидуальный подход к каждому Страхователю, страховой полис будет максимально удобен для Вас потому, что мы учитываем все особенности Вашего бизнеса, Ваши требования и пожелания;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700" dirty="0"/>
              <a:t>Конкурентоспособные тарифы на уровне международных;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700" dirty="0"/>
              <a:t>Простота и оперативность страхования всех Ваших грузоперевозок;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700" dirty="0"/>
              <a:t>Наличие перестраховочной защиты, обеспеченной надежными зарубежными перестраховочными компаниями (лидер перестраховочной программы: </a:t>
            </a:r>
            <a:r>
              <a:rPr lang="en-US" altLang="ru-RU" sz="1700" dirty="0"/>
              <a:t>Swiss Re Europe S.A., </a:t>
            </a:r>
            <a:r>
              <a:rPr lang="ru-RU" altLang="ru-RU" sz="1700" dirty="0"/>
              <a:t>Германия);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700" dirty="0"/>
              <a:t>100 % гарантия компенсации убытков по грузам, возникших в процессе транспортировки;</a:t>
            </a:r>
            <a:endParaRPr lang="en-US" altLang="ru-RU" sz="1700" dirty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700" dirty="0"/>
              <a:t>Быстрое и эффективное урегулирование убытков  по всему миру;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700" dirty="0"/>
              <a:t>Наличие партнеров – российских и международных сюрвейерских организаций;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700" dirty="0"/>
              <a:t>Возможность применения упрощенной системы урегулирования убытков.</a:t>
            </a:r>
          </a:p>
        </p:txBody>
      </p:sp>
      <p:sp>
        <p:nvSpPr>
          <p:cNvPr id="7" name="Прямоугольник 16"/>
          <p:cNvSpPr>
            <a:spLocks noChangeArrowheads="1"/>
          </p:cNvSpPr>
          <p:nvPr userDrawn="1"/>
        </p:nvSpPr>
        <p:spPr bwMode="auto">
          <a:xfrm>
            <a:off x="350838" y="6573838"/>
            <a:ext cx="1602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" b="0" dirty="0" smtClean="0">
                <a:solidFill>
                  <a:srgbClr val="7F7F7F"/>
                </a:solidFill>
              </a:rPr>
              <a:t>© </a:t>
            </a:r>
            <a:r>
              <a:rPr lang="ru-RU" sz="800" b="0" baseline="0" dirty="0" smtClean="0">
                <a:solidFill>
                  <a:srgbClr val="7F7F7F"/>
                </a:solidFill>
              </a:rPr>
              <a:t>ПАО СК</a:t>
            </a:r>
            <a:r>
              <a:rPr lang="ru-RU" sz="800" b="0" dirty="0" smtClean="0">
                <a:solidFill>
                  <a:srgbClr val="7F7F7F"/>
                </a:solidFill>
              </a:rPr>
              <a:t> «Росгосстрах», 2019</a:t>
            </a:r>
            <a:endParaRPr lang="ru-RU" sz="8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808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12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8612" y="471488"/>
            <a:ext cx="7812208" cy="587375"/>
          </a:xfrm>
          <a:prstGeom prst="rect">
            <a:avLst/>
          </a:prstGeom>
        </p:spPr>
        <p:txBody>
          <a:bodyPr lIns="0" anchor="ctr"/>
          <a:lstStyle>
            <a:lvl1pPr>
              <a:defRPr sz="2500">
                <a:solidFill>
                  <a:srgbClr val="666666"/>
                </a:solidFill>
              </a:defRPr>
            </a:lvl1pPr>
          </a:lstStyle>
          <a:p>
            <a:pPr lvl="0"/>
            <a:r>
              <a:rPr lang="ru-RU" noProof="0" dirty="0" smtClean="0"/>
              <a:t>Заголовок слайда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56958" y="6570140"/>
            <a:ext cx="310049" cy="225425"/>
          </a:xfrm>
          <a:prstGeom prst="rect">
            <a:avLst/>
          </a:prstGeom>
        </p:spPr>
        <p:txBody>
          <a:bodyPr/>
          <a:lstStyle>
            <a:lvl1pPr algn="r">
              <a:defRPr lang="ru-RU" sz="800" b="0" kern="1200" smtClean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B81FA2A-F501-48F9-91E6-859C1C08A9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16"/>
          <p:cNvSpPr>
            <a:spLocks noChangeArrowheads="1"/>
          </p:cNvSpPr>
          <p:nvPr userDrawn="1"/>
        </p:nvSpPr>
        <p:spPr bwMode="auto">
          <a:xfrm>
            <a:off x="350838" y="6573838"/>
            <a:ext cx="1602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" b="0" dirty="0" smtClean="0">
                <a:solidFill>
                  <a:srgbClr val="7F7F7F"/>
                </a:solidFill>
              </a:rPr>
              <a:t>© </a:t>
            </a:r>
            <a:r>
              <a:rPr lang="ru-RU" sz="800" b="0" baseline="0" dirty="0" smtClean="0">
                <a:solidFill>
                  <a:srgbClr val="7F7F7F"/>
                </a:solidFill>
              </a:rPr>
              <a:t>ПАО СК</a:t>
            </a:r>
            <a:r>
              <a:rPr lang="ru-RU" sz="800" b="0" dirty="0" smtClean="0">
                <a:solidFill>
                  <a:srgbClr val="7F7F7F"/>
                </a:solidFill>
              </a:rPr>
              <a:t> «Росгосстрах», 2019</a:t>
            </a:r>
            <a:endParaRPr lang="ru-RU" sz="8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2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779" y="1719261"/>
            <a:ext cx="4340223" cy="4525963"/>
          </a:xfrm>
          <a:prstGeom prst="rect">
            <a:avLst/>
          </a:prstGeom>
        </p:spPr>
        <p:txBody>
          <a:bodyPr lIns="180000"/>
          <a:lstStyle>
            <a:lvl1pPr marL="285750" indent="-285750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400"/>
            </a:lvl1pPr>
            <a:lvl2pPr marL="720000" indent="-1800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4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368348" y="490539"/>
            <a:ext cx="7693945" cy="587375"/>
          </a:xfrm>
          <a:prstGeom prst="rect">
            <a:avLst/>
          </a:prstGeom>
        </p:spPr>
        <p:txBody>
          <a:bodyPr lIns="0"/>
          <a:lstStyle>
            <a:lvl1pPr>
              <a:defRPr sz="16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-28767"/>
            <a:ext cx="9144000" cy="212568"/>
          </a:xfrm>
          <a:prstGeom prst="rect">
            <a:avLst/>
          </a:prstGeom>
          <a:solidFill>
            <a:srgbClr val="9E0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Musatova J\Presentation\Шаблон\icon\для_PowerPoint\OREL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62" y="445683"/>
            <a:ext cx="828752" cy="4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Группа 124"/>
          <p:cNvGrpSpPr/>
          <p:nvPr userDrawn="1"/>
        </p:nvGrpSpPr>
        <p:grpSpPr>
          <a:xfrm>
            <a:off x="351625" y="1118390"/>
            <a:ext cx="8426390" cy="36345"/>
            <a:chOff x="397348" y="932296"/>
            <a:chExt cx="9522114" cy="30804"/>
          </a:xfrm>
        </p:grpSpPr>
        <p:sp>
          <p:nvSpPr>
            <p:cNvPr id="126" name="Овал 125"/>
            <p:cNvSpPr>
              <a:spLocks noChangeAspect="1"/>
            </p:cNvSpPr>
            <p:nvPr userDrawn="1"/>
          </p:nvSpPr>
          <p:spPr>
            <a:xfrm>
              <a:off x="39734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>
              <a:spLocks noChangeAspect="1"/>
            </p:cNvSpPr>
            <p:nvPr userDrawn="1"/>
          </p:nvSpPr>
          <p:spPr>
            <a:xfrm>
              <a:off x="48285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>
              <a:spLocks noChangeAspect="1"/>
            </p:cNvSpPr>
            <p:nvPr userDrawn="1"/>
          </p:nvSpPr>
          <p:spPr>
            <a:xfrm>
              <a:off x="56836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>
              <a:spLocks noChangeAspect="1"/>
            </p:cNvSpPr>
            <p:nvPr userDrawn="1"/>
          </p:nvSpPr>
          <p:spPr>
            <a:xfrm>
              <a:off x="65386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>
              <a:spLocks noChangeAspect="1"/>
            </p:cNvSpPr>
            <p:nvPr userDrawn="1"/>
          </p:nvSpPr>
          <p:spPr>
            <a:xfrm>
              <a:off x="73937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>
              <a:spLocks noChangeAspect="1"/>
            </p:cNvSpPr>
            <p:nvPr userDrawn="1"/>
          </p:nvSpPr>
          <p:spPr>
            <a:xfrm>
              <a:off x="82488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>
              <a:spLocks noChangeAspect="1"/>
            </p:cNvSpPr>
            <p:nvPr userDrawn="1"/>
          </p:nvSpPr>
          <p:spPr>
            <a:xfrm>
              <a:off x="91039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>
              <a:spLocks noChangeAspect="1"/>
            </p:cNvSpPr>
            <p:nvPr userDrawn="1"/>
          </p:nvSpPr>
          <p:spPr>
            <a:xfrm>
              <a:off x="99589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>
              <a:spLocks noChangeAspect="1"/>
            </p:cNvSpPr>
            <p:nvPr userDrawn="1"/>
          </p:nvSpPr>
          <p:spPr>
            <a:xfrm>
              <a:off x="108140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>
              <a:spLocks noChangeAspect="1"/>
            </p:cNvSpPr>
            <p:nvPr userDrawn="1"/>
          </p:nvSpPr>
          <p:spPr>
            <a:xfrm>
              <a:off x="116691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>
              <a:spLocks noChangeAspect="1"/>
            </p:cNvSpPr>
            <p:nvPr userDrawn="1"/>
          </p:nvSpPr>
          <p:spPr>
            <a:xfrm>
              <a:off x="125241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>
              <a:spLocks noChangeAspect="1"/>
            </p:cNvSpPr>
            <p:nvPr userDrawn="1"/>
          </p:nvSpPr>
          <p:spPr>
            <a:xfrm>
              <a:off x="133792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>
              <a:spLocks noChangeAspect="1"/>
            </p:cNvSpPr>
            <p:nvPr userDrawn="1"/>
          </p:nvSpPr>
          <p:spPr>
            <a:xfrm>
              <a:off x="142343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>
              <a:spLocks noChangeAspect="1"/>
            </p:cNvSpPr>
            <p:nvPr userDrawn="1"/>
          </p:nvSpPr>
          <p:spPr>
            <a:xfrm>
              <a:off x="150893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>
              <a:spLocks noChangeAspect="1"/>
            </p:cNvSpPr>
            <p:nvPr userDrawn="1"/>
          </p:nvSpPr>
          <p:spPr>
            <a:xfrm>
              <a:off x="159444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>
              <a:spLocks noChangeAspect="1"/>
            </p:cNvSpPr>
            <p:nvPr userDrawn="1"/>
          </p:nvSpPr>
          <p:spPr>
            <a:xfrm>
              <a:off x="167995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>
              <a:spLocks noChangeAspect="1"/>
            </p:cNvSpPr>
            <p:nvPr userDrawn="1"/>
          </p:nvSpPr>
          <p:spPr>
            <a:xfrm>
              <a:off x="176546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>
              <a:spLocks noChangeAspect="1"/>
            </p:cNvSpPr>
            <p:nvPr userDrawn="1"/>
          </p:nvSpPr>
          <p:spPr>
            <a:xfrm>
              <a:off x="185096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>
              <a:spLocks noChangeAspect="1"/>
            </p:cNvSpPr>
            <p:nvPr userDrawn="1"/>
          </p:nvSpPr>
          <p:spPr>
            <a:xfrm>
              <a:off x="193647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>
              <a:spLocks noChangeAspect="1"/>
            </p:cNvSpPr>
            <p:nvPr userDrawn="1"/>
          </p:nvSpPr>
          <p:spPr>
            <a:xfrm>
              <a:off x="202198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>
              <a:spLocks noChangeAspect="1"/>
            </p:cNvSpPr>
            <p:nvPr userDrawn="1"/>
          </p:nvSpPr>
          <p:spPr>
            <a:xfrm>
              <a:off x="210748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>
              <a:spLocks noChangeAspect="1"/>
            </p:cNvSpPr>
            <p:nvPr userDrawn="1"/>
          </p:nvSpPr>
          <p:spPr>
            <a:xfrm>
              <a:off x="219299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>
              <a:spLocks noChangeAspect="1"/>
            </p:cNvSpPr>
            <p:nvPr userDrawn="1"/>
          </p:nvSpPr>
          <p:spPr>
            <a:xfrm>
              <a:off x="227850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>
              <a:spLocks noChangeAspect="1"/>
            </p:cNvSpPr>
            <p:nvPr userDrawn="1"/>
          </p:nvSpPr>
          <p:spPr>
            <a:xfrm>
              <a:off x="236400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>
              <a:spLocks noChangeAspect="1"/>
            </p:cNvSpPr>
            <p:nvPr userDrawn="1"/>
          </p:nvSpPr>
          <p:spPr>
            <a:xfrm>
              <a:off x="244951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>
              <a:spLocks noChangeAspect="1"/>
            </p:cNvSpPr>
            <p:nvPr userDrawn="1"/>
          </p:nvSpPr>
          <p:spPr>
            <a:xfrm>
              <a:off x="253502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>
              <a:spLocks noChangeAspect="1"/>
            </p:cNvSpPr>
            <p:nvPr userDrawn="1"/>
          </p:nvSpPr>
          <p:spPr>
            <a:xfrm>
              <a:off x="262053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>
              <a:spLocks noChangeAspect="1"/>
            </p:cNvSpPr>
            <p:nvPr userDrawn="1"/>
          </p:nvSpPr>
          <p:spPr>
            <a:xfrm>
              <a:off x="270603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>
              <a:spLocks noChangeAspect="1"/>
            </p:cNvSpPr>
            <p:nvPr userDrawn="1"/>
          </p:nvSpPr>
          <p:spPr>
            <a:xfrm>
              <a:off x="279154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>
              <a:spLocks noChangeAspect="1"/>
            </p:cNvSpPr>
            <p:nvPr userDrawn="1"/>
          </p:nvSpPr>
          <p:spPr>
            <a:xfrm>
              <a:off x="287705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>
              <a:spLocks noChangeAspect="1"/>
            </p:cNvSpPr>
            <p:nvPr userDrawn="1"/>
          </p:nvSpPr>
          <p:spPr>
            <a:xfrm>
              <a:off x="296255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>
              <a:spLocks noChangeAspect="1"/>
            </p:cNvSpPr>
            <p:nvPr userDrawn="1"/>
          </p:nvSpPr>
          <p:spPr>
            <a:xfrm>
              <a:off x="304806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>
              <a:spLocks noChangeAspect="1"/>
            </p:cNvSpPr>
            <p:nvPr userDrawn="1"/>
          </p:nvSpPr>
          <p:spPr>
            <a:xfrm>
              <a:off x="313357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>
              <a:spLocks noChangeAspect="1"/>
            </p:cNvSpPr>
            <p:nvPr userDrawn="1"/>
          </p:nvSpPr>
          <p:spPr>
            <a:xfrm>
              <a:off x="321907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>
              <a:spLocks noChangeAspect="1"/>
            </p:cNvSpPr>
            <p:nvPr userDrawn="1"/>
          </p:nvSpPr>
          <p:spPr>
            <a:xfrm>
              <a:off x="330458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>
              <a:spLocks noChangeAspect="1"/>
            </p:cNvSpPr>
            <p:nvPr userDrawn="1"/>
          </p:nvSpPr>
          <p:spPr>
            <a:xfrm>
              <a:off x="339009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>
              <a:spLocks noChangeAspect="1"/>
            </p:cNvSpPr>
            <p:nvPr userDrawn="1"/>
          </p:nvSpPr>
          <p:spPr>
            <a:xfrm>
              <a:off x="347560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>
              <a:spLocks noChangeAspect="1"/>
            </p:cNvSpPr>
            <p:nvPr userDrawn="1"/>
          </p:nvSpPr>
          <p:spPr>
            <a:xfrm>
              <a:off x="356110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>
              <a:spLocks noChangeAspect="1"/>
            </p:cNvSpPr>
            <p:nvPr userDrawn="1"/>
          </p:nvSpPr>
          <p:spPr>
            <a:xfrm>
              <a:off x="364661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>
              <a:spLocks noChangeAspect="1"/>
            </p:cNvSpPr>
            <p:nvPr userDrawn="1"/>
          </p:nvSpPr>
          <p:spPr>
            <a:xfrm>
              <a:off x="373212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>
              <a:spLocks noChangeAspect="1"/>
            </p:cNvSpPr>
            <p:nvPr userDrawn="1"/>
          </p:nvSpPr>
          <p:spPr>
            <a:xfrm>
              <a:off x="381762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>
              <a:spLocks noChangeAspect="1"/>
            </p:cNvSpPr>
            <p:nvPr userDrawn="1"/>
          </p:nvSpPr>
          <p:spPr>
            <a:xfrm>
              <a:off x="390313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>
              <a:spLocks noChangeAspect="1"/>
            </p:cNvSpPr>
            <p:nvPr userDrawn="1"/>
          </p:nvSpPr>
          <p:spPr>
            <a:xfrm>
              <a:off x="398864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>
              <a:spLocks noChangeAspect="1"/>
            </p:cNvSpPr>
            <p:nvPr userDrawn="1"/>
          </p:nvSpPr>
          <p:spPr>
            <a:xfrm>
              <a:off x="407414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>
              <a:spLocks noChangeAspect="1"/>
            </p:cNvSpPr>
            <p:nvPr userDrawn="1"/>
          </p:nvSpPr>
          <p:spPr>
            <a:xfrm>
              <a:off x="415965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>
              <a:spLocks noChangeAspect="1"/>
            </p:cNvSpPr>
            <p:nvPr userDrawn="1"/>
          </p:nvSpPr>
          <p:spPr>
            <a:xfrm>
              <a:off x="424516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>
              <a:spLocks noChangeAspect="1"/>
            </p:cNvSpPr>
            <p:nvPr userDrawn="1"/>
          </p:nvSpPr>
          <p:spPr>
            <a:xfrm>
              <a:off x="433067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>
              <a:spLocks noChangeAspect="1"/>
            </p:cNvSpPr>
            <p:nvPr userDrawn="1"/>
          </p:nvSpPr>
          <p:spPr>
            <a:xfrm>
              <a:off x="441617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>
              <a:spLocks noChangeAspect="1"/>
            </p:cNvSpPr>
            <p:nvPr userDrawn="1"/>
          </p:nvSpPr>
          <p:spPr>
            <a:xfrm>
              <a:off x="450168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>
              <a:spLocks noChangeAspect="1"/>
            </p:cNvSpPr>
            <p:nvPr userDrawn="1"/>
          </p:nvSpPr>
          <p:spPr>
            <a:xfrm>
              <a:off x="458719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>
              <a:spLocks noChangeAspect="1"/>
            </p:cNvSpPr>
            <p:nvPr userDrawn="1"/>
          </p:nvSpPr>
          <p:spPr>
            <a:xfrm>
              <a:off x="467269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>
              <a:spLocks noChangeAspect="1"/>
            </p:cNvSpPr>
            <p:nvPr userDrawn="1"/>
          </p:nvSpPr>
          <p:spPr>
            <a:xfrm>
              <a:off x="475820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>
              <a:spLocks noChangeAspect="1"/>
            </p:cNvSpPr>
            <p:nvPr userDrawn="1"/>
          </p:nvSpPr>
          <p:spPr>
            <a:xfrm>
              <a:off x="484371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>
              <a:spLocks noChangeAspect="1"/>
            </p:cNvSpPr>
            <p:nvPr userDrawn="1"/>
          </p:nvSpPr>
          <p:spPr>
            <a:xfrm>
              <a:off x="492921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>
              <a:spLocks noChangeAspect="1"/>
            </p:cNvSpPr>
            <p:nvPr userDrawn="1"/>
          </p:nvSpPr>
          <p:spPr>
            <a:xfrm>
              <a:off x="501472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>
              <a:spLocks noChangeAspect="1"/>
            </p:cNvSpPr>
            <p:nvPr userDrawn="1"/>
          </p:nvSpPr>
          <p:spPr>
            <a:xfrm>
              <a:off x="510023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>
              <a:spLocks noChangeAspect="1"/>
            </p:cNvSpPr>
            <p:nvPr userDrawn="1"/>
          </p:nvSpPr>
          <p:spPr>
            <a:xfrm>
              <a:off x="518574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>
              <a:spLocks noChangeAspect="1"/>
            </p:cNvSpPr>
            <p:nvPr userDrawn="1"/>
          </p:nvSpPr>
          <p:spPr>
            <a:xfrm>
              <a:off x="527124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>
              <a:spLocks noChangeAspect="1"/>
            </p:cNvSpPr>
            <p:nvPr userDrawn="1"/>
          </p:nvSpPr>
          <p:spPr>
            <a:xfrm>
              <a:off x="535675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>
              <a:spLocks noChangeAspect="1"/>
            </p:cNvSpPr>
            <p:nvPr userDrawn="1"/>
          </p:nvSpPr>
          <p:spPr>
            <a:xfrm>
              <a:off x="544226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>
              <a:spLocks noChangeAspect="1"/>
            </p:cNvSpPr>
            <p:nvPr userDrawn="1"/>
          </p:nvSpPr>
          <p:spPr>
            <a:xfrm>
              <a:off x="552776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>
              <a:spLocks noChangeAspect="1"/>
            </p:cNvSpPr>
            <p:nvPr userDrawn="1"/>
          </p:nvSpPr>
          <p:spPr>
            <a:xfrm>
              <a:off x="561327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>
              <a:spLocks noChangeAspect="1"/>
            </p:cNvSpPr>
            <p:nvPr userDrawn="1"/>
          </p:nvSpPr>
          <p:spPr>
            <a:xfrm>
              <a:off x="569878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>
              <a:spLocks noChangeAspect="1"/>
            </p:cNvSpPr>
            <p:nvPr userDrawn="1"/>
          </p:nvSpPr>
          <p:spPr>
            <a:xfrm>
              <a:off x="578428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>
              <a:spLocks noChangeAspect="1"/>
            </p:cNvSpPr>
            <p:nvPr userDrawn="1"/>
          </p:nvSpPr>
          <p:spPr>
            <a:xfrm>
              <a:off x="586979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>
              <a:spLocks noChangeAspect="1"/>
            </p:cNvSpPr>
            <p:nvPr userDrawn="1"/>
          </p:nvSpPr>
          <p:spPr>
            <a:xfrm>
              <a:off x="595530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/>
            <p:cNvSpPr>
              <a:spLocks noChangeAspect="1"/>
            </p:cNvSpPr>
            <p:nvPr userDrawn="1"/>
          </p:nvSpPr>
          <p:spPr>
            <a:xfrm>
              <a:off x="604081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>
              <a:spLocks noChangeAspect="1"/>
            </p:cNvSpPr>
            <p:nvPr userDrawn="1"/>
          </p:nvSpPr>
          <p:spPr>
            <a:xfrm>
              <a:off x="612631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>
              <a:spLocks noChangeAspect="1"/>
            </p:cNvSpPr>
            <p:nvPr userDrawn="1"/>
          </p:nvSpPr>
          <p:spPr>
            <a:xfrm>
              <a:off x="621182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Овал 194"/>
            <p:cNvSpPr>
              <a:spLocks noChangeAspect="1"/>
            </p:cNvSpPr>
            <p:nvPr userDrawn="1"/>
          </p:nvSpPr>
          <p:spPr>
            <a:xfrm>
              <a:off x="629733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/>
            <p:cNvSpPr>
              <a:spLocks noChangeAspect="1"/>
            </p:cNvSpPr>
            <p:nvPr userDrawn="1"/>
          </p:nvSpPr>
          <p:spPr>
            <a:xfrm>
              <a:off x="638283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>
              <a:spLocks noChangeAspect="1"/>
            </p:cNvSpPr>
            <p:nvPr userDrawn="1"/>
          </p:nvSpPr>
          <p:spPr>
            <a:xfrm>
              <a:off x="646834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197"/>
            <p:cNvSpPr>
              <a:spLocks noChangeAspect="1"/>
            </p:cNvSpPr>
            <p:nvPr userDrawn="1"/>
          </p:nvSpPr>
          <p:spPr>
            <a:xfrm>
              <a:off x="655385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>
              <a:spLocks noChangeAspect="1"/>
            </p:cNvSpPr>
            <p:nvPr userDrawn="1"/>
          </p:nvSpPr>
          <p:spPr>
            <a:xfrm>
              <a:off x="663935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99"/>
            <p:cNvSpPr>
              <a:spLocks noChangeAspect="1"/>
            </p:cNvSpPr>
            <p:nvPr userDrawn="1"/>
          </p:nvSpPr>
          <p:spPr>
            <a:xfrm>
              <a:off x="672486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>
              <a:spLocks noChangeAspect="1"/>
            </p:cNvSpPr>
            <p:nvPr userDrawn="1"/>
          </p:nvSpPr>
          <p:spPr>
            <a:xfrm>
              <a:off x="681037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Овал 201"/>
            <p:cNvSpPr>
              <a:spLocks noChangeAspect="1"/>
            </p:cNvSpPr>
            <p:nvPr userDrawn="1"/>
          </p:nvSpPr>
          <p:spPr>
            <a:xfrm>
              <a:off x="689588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>
              <a:spLocks noChangeAspect="1"/>
            </p:cNvSpPr>
            <p:nvPr userDrawn="1"/>
          </p:nvSpPr>
          <p:spPr>
            <a:xfrm>
              <a:off x="698138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>
              <a:spLocks noChangeAspect="1"/>
            </p:cNvSpPr>
            <p:nvPr userDrawn="1"/>
          </p:nvSpPr>
          <p:spPr>
            <a:xfrm>
              <a:off x="706689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>
              <a:spLocks noChangeAspect="1"/>
            </p:cNvSpPr>
            <p:nvPr userDrawn="1"/>
          </p:nvSpPr>
          <p:spPr>
            <a:xfrm>
              <a:off x="715240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>
              <a:spLocks noChangeAspect="1"/>
            </p:cNvSpPr>
            <p:nvPr userDrawn="1"/>
          </p:nvSpPr>
          <p:spPr>
            <a:xfrm>
              <a:off x="723790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206"/>
            <p:cNvSpPr>
              <a:spLocks noChangeAspect="1"/>
            </p:cNvSpPr>
            <p:nvPr userDrawn="1"/>
          </p:nvSpPr>
          <p:spPr>
            <a:xfrm>
              <a:off x="732341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>
              <a:spLocks noChangeAspect="1"/>
            </p:cNvSpPr>
            <p:nvPr userDrawn="1"/>
          </p:nvSpPr>
          <p:spPr>
            <a:xfrm>
              <a:off x="740892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>
              <a:spLocks noChangeAspect="1"/>
            </p:cNvSpPr>
            <p:nvPr userDrawn="1"/>
          </p:nvSpPr>
          <p:spPr>
            <a:xfrm>
              <a:off x="749442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/>
            <p:cNvSpPr>
              <a:spLocks noChangeAspect="1"/>
            </p:cNvSpPr>
            <p:nvPr userDrawn="1"/>
          </p:nvSpPr>
          <p:spPr>
            <a:xfrm>
              <a:off x="757993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>
              <a:spLocks noChangeAspect="1"/>
            </p:cNvSpPr>
            <p:nvPr userDrawn="1"/>
          </p:nvSpPr>
          <p:spPr>
            <a:xfrm>
              <a:off x="766544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>
              <a:spLocks noChangeAspect="1"/>
            </p:cNvSpPr>
            <p:nvPr userDrawn="1"/>
          </p:nvSpPr>
          <p:spPr>
            <a:xfrm>
              <a:off x="775095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>
              <a:spLocks noChangeAspect="1"/>
            </p:cNvSpPr>
            <p:nvPr userDrawn="1"/>
          </p:nvSpPr>
          <p:spPr>
            <a:xfrm>
              <a:off x="783645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>
              <a:spLocks noChangeAspect="1"/>
            </p:cNvSpPr>
            <p:nvPr userDrawn="1"/>
          </p:nvSpPr>
          <p:spPr>
            <a:xfrm>
              <a:off x="792196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>
              <a:spLocks noChangeAspect="1"/>
            </p:cNvSpPr>
            <p:nvPr userDrawn="1"/>
          </p:nvSpPr>
          <p:spPr>
            <a:xfrm>
              <a:off x="800747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Овал 215"/>
            <p:cNvSpPr>
              <a:spLocks noChangeAspect="1"/>
            </p:cNvSpPr>
            <p:nvPr userDrawn="1"/>
          </p:nvSpPr>
          <p:spPr>
            <a:xfrm>
              <a:off x="809297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>
              <a:spLocks noChangeAspect="1"/>
            </p:cNvSpPr>
            <p:nvPr userDrawn="1"/>
          </p:nvSpPr>
          <p:spPr>
            <a:xfrm>
              <a:off x="817848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>
              <a:spLocks noChangeAspect="1"/>
            </p:cNvSpPr>
            <p:nvPr userDrawn="1"/>
          </p:nvSpPr>
          <p:spPr>
            <a:xfrm>
              <a:off x="826399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/>
            <p:cNvSpPr>
              <a:spLocks noChangeAspect="1"/>
            </p:cNvSpPr>
            <p:nvPr userDrawn="1"/>
          </p:nvSpPr>
          <p:spPr>
            <a:xfrm>
              <a:off x="834949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>
              <a:spLocks noChangeAspect="1"/>
            </p:cNvSpPr>
            <p:nvPr userDrawn="1"/>
          </p:nvSpPr>
          <p:spPr>
            <a:xfrm>
              <a:off x="843500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>
              <a:spLocks noChangeAspect="1"/>
            </p:cNvSpPr>
            <p:nvPr userDrawn="1"/>
          </p:nvSpPr>
          <p:spPr>
            <a:xfrm>
              <a:off x="852051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>
              <a:spLocks noChangeAspect="1"/>
            </p:cNvSpPr>
            <p:nvPr userDrawn="1"/>
          </p:nvSpPr>
          <p:spPr>
            <a:xfrm>
              <a:off x="860602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>
              <a:spLocks noChangeAspect="1"/>
            </p:cNvSpPr>
            <p:nvPr userDrawn="1"/>
          </p:nvSpPr>
          <p:spPr>
            <a:xfrm>
              <a:off x="869152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/>
            <p:cNvSpPr>
              <a:spLocks noChangeAspect="1"/>
            </p:cNvSpPr>
            <p:nvPr userDrawn="1"/>
          </p:nvSpPr>
          <p:spPr>
            <a:xfrm>
              <a:off x="877703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Овал 224"/>
            <p:cNvSpPr>
              <a:spLocks noChangeAspect="1"/>
            </p:cNvSpPr>
            <p:nvPr userDrawn="1"/>
          </p:nvSpPr>
          <p:spPr>
            <a:xfrm>
              <a:off x="886254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>
              <a:spLocks noChangeAspect="1"/>
            </p:cNvSpPr>
            <p:nvPr userDrawn="1"/>
          </p:nvSpPr>
          <p:spPr>
            <a:xfrm>
              <a:off x="894804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>
              <a:spLocks noChangeAspect="1"/>
            </p:cNvSpPr>
            <p:nvPr userDrawn="1"/>
          </p:nvSpPr>
          <p:spPr>
            <a:xfrm>
              <a:off x="903355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Овал 227"/>
            <p:cNvSpPr>
              <a:spLocks noChangeAspect="1"/>
            </p:cNvSpPr>
            <p:nvPr userDrawn="1"/>
          </p:nvSpPr>
          <p:spPr>
            <a:xfrm>
              <a:off x="911906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>
              <a:spLocks noChangeAspect="1"/>
            </p:cNvSpPr>
            <p:nvPr userDrawn="1"/>
          </p:nvSpPr>
          <p:spPr>
            <a:xfrm>
              <a:off x="920456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>
              <a:spLocks noChangeAspect="1"/>
            </p:cNvSpPr>
            <p:nvPr userDrawn="1"/>
          </p:nvSpPr>
          <p:spPr>
            <a:xfrm>
              <a:off x="929007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Овал 230"/>
            <p:cNvSpPr>
              <a:spLocks noChangeAspect="1"/>
            </p:cNvSpPr>
            <p:nvPr userDrawn="1"/>
          </p:nvSpPr>
          <p:spPr>
            <a:xfrm>
              <a:off x="937558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>
              <a:spLocks noChangeAspect="1"/>
            </p:cNvSpPr>
            <p:nvPr userDrawn="1"/>
          </p:nvSpPr>
          <p:spPr>
            <a:xfrm>
              <a:off x="946109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>
              <a:spLocks noChangeAspect="1"/>
            </p:cNvSpPr>
            <p:nvPr userDrawn="1"/>
          </p:nvSpPr>
          <p:spPr>
            <a:xfrm>
              <a:off x="954659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Овал 233"/>
            <p:cNvSpPr>
              <a:spLocks noChangeAspect="1"/>
            </p:cNvSpPr>
            <p:nvPr userDrawn="1"/>
          </p:nvSpPr>
          <p:spPr>
            <a:xfrm>
              <a:off x="963210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Овал 234"/>
            <p:cNvSpPr>
              <a:spLocks noChangeAspect="1"/>
            </p:cNvSpPr>
            <p:nvPr userDrawn="1"/>
          </p:nvSpPr>
          <p:spPr>
            <a:xfrm>
              <a:off x="971761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Овал 235"/>
            <p:cNvSpPr>
              <a:spLocks noChangeAspect="1"/>
            </p:cNvSpPr>
            <p:nvPr userDrawn="1"/>
          </p:nvSpPr>
          <p:spPr>
            <a:xfrm>
              <a:off x="980311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Овал 236"/>
            <p:cNvSpPr>
              <a:spLocks noChangeAspect="1"/>
            </p:cNvSpPr>
            <p:nvPr userDrawn="1"/>
          </p:nvSpPr>
          <p:spPr>
            <a:xfrm>
              <a:off x="988865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8" name="Прямоугольник 16"/>
          <p:cNvSpPr>
            <a:spLocks noChangeArrowheads="1"/>
          </p:cNvSpPr>
          <p:nvPr userDrawn="1"/>
        </p:nvSpPr>
        <p:spPr bwMode="auto">
          <a:xfrm>
            <a:off x="387731" y="6502115"/>
            <a:ext cx="160236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7F7F7F"/>
                </a:solidFill>
              </a:rPr>
              <a:t>© </a:t>
            </a:r>
            <a:r>
              <a:rPr lang="ru-RU" altLang="ru-RU" sz="800" baseline="0" dirty="0" smtClean="0">
                <a:solidFill>
                  <a:srgbClr val="7F7F7F"/>
                </a:solidFill>
              </a:rPr>
              <a:t>ПАО</a:t>
            </a:r>
            <a:r>
              <a:rPr lang="en-US" altLang="ru-RU" sz="800" baseline="0" dirty="0" smtClean="0">
                <a:solidFill>
                  <a:srgbClr val="7F7F7F"/>
                </a:solidFill>
              </a:rPr>
              <a:t> </a:t>
            </a:r>
            <a:r>
              <a:rPr lang="ru-RU" altLang="ru-RU" sz="800" baseline="0" dirty="0" smtClean="0">
                <a:solidFill>
                  <a:srgbClr val="7F7F7F"/>
                </a:solidFill>
              </a:rPr>
              <a:t>СК</a:t>
            </a:r>
            <a:r>
              <a:rPr lang="ru-RU" altLang="ru-RU" sz="800" dirty="0" smtClean="0">
                <a:solidFill>
                  <a:srgbClr val="7F7F7F"/>
                </a:solidFill>
              </a:rPr>
              <a:t> «Росгосстрах», 201</a:t>
            </a:r>
            <a:r>
              <a:rPr lang="en-US" altLang="ru-RU" sz="800" dirty="0" smtClean="0">
                <a:solidFill>
                  <a:srgbClr val="7F7F7F"/>
                </a:solidFill>
              </a:rPr>
              <a:t>9</a:t>
            </a:r>
            <a:endParaRPr lang="ru-RU" altLang="ru-RU" sz="800" dirty="0" smtClean="0">
              <a:solidFill>
                <a:srgbClr val="7F7F7F"/>
              </a:solidFill>
            </a:endParaRPr>
          </a:p>
        </p:txBody>
      </p:sp>
      <p:sp>
        <p:nvSpPr>
          <p:cNvPr id="239" name="Rectangle 6"/>
          <p:cNvSpPr txBox="1">
            <a:spLocks noChangeArrowheads="1"/>
          </p:cNvSpPr>
          <p:nvPr userDrawn="1"/>
        </p:nvSpPr>
        <p:spPr>
          <a:xfrm>
            <a:off x="8083347" y="6465837"/>
            <a:ext cx="719138" cy="2254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62A7D2-1784-4884-A472-C79B97F53CC0}" type="slidenum">
              <a:rPr lang="ru-RU" sz="900" smtClean="0">
                <a:solidFill>
                  <a:srgbClr val="999999"/>
                </a:solidFill>
              </a:rPr>
              <a:pPr algn="r">
                <a:defRPr/>
              </a:pPr>
              <a:t>‹#›</a:t>
            </a:fld>
            <a:endParaRPr lang="ru-RU" sz="900" dirty="0">
              <a:solidFill>
                <a:srgbClr val="999999"/>
              </a:solidFill>
            </a:endParaRPr>
          </a:p>
        </p:txBody>
      </p:sp>
      <p:grpSp>
        <p:nvGrpSpPr>
          <p:cNvPr id="240" name="Группа 239"/>
          <p:cNvGrpSpPr/>
          <p:nvPr userDrawn="1"/>
        </p:nvGrpSpPr>
        <p:grpSpPr>
          <a:xfrm>
            <a:off x="351625" y="6429492"/>
            <a:ext cx="8426390" cy="36345"/>
            <a:chOff x="397348" y="932296"/>
            <a:chExt cx="9522114" cy="30804"/>
          </a:xfrm>
        </p:grpSpPr>
        <p:sp>
          <p:nvSpPr>
            <p:cNvPr id="241" name="Овал 240"/>
            <p:cNvSpPr>
              <a:spLocks noChangeAspect="1"/>
            </p:cNvSpPr>
            <p:nvPr userDrawn="1"/>
          </p:nvSpPr>
          <p:spPr>
            <a:xfrm>
              <a:off x="39734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Овал 241"/>
            <p:cNvSpPr>
              <a:spLocks noChangeAspect="1"/>
            </p:cNvSpPr>
            <p:nvPr userDrawn="1"/>
          </p:nvSpPr>
          <p:spPr>
            <a:xfrm>
              <a:off x="48285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Овал 242"/>
            <p:cNvSpPr>
              <a:spLocks noChangeAspect="1"/>
            </p:cNvSpPr>
            <p:nvPr userDrawn="1"/>
          </p:nvSpPr>
          <p:spPr>
            <a:xfrm>
              <a:off x="56836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43"/>
            <p:cNvSpPr>
              <a:spLocks noChangeAspect="1"/>
            </p:cNvSpPr>
            <p:nvPr userDrawn="1"/>
          </p:nvSpPr>
          <p:spPr>
            <a:xfrm>
              <a:off x="65386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Овал 244"/>
            <p:cNvSpPr>
              <a:spLocks noChangeAspect="1"/>
            </p:cNvSpPr>
            <p:nvPr userDrawn="1"/>
          </p:nvSpPr>
          <p:spPr>
            <a:xfrm>
              <a:off x="73937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Овал 245"/>
            <p:cNvSpPr>
              <a:spLocks noChangeAspect="1"/>
            </p:cNvSpPr>
            <p:nvPr userDrawn="1"/>
          </p:nvSpPr>
          <p:spPr>
            <a:xfrm>
              <a:off x="82488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Овал 246"/>
            <p:cNvSpPr>
              <a:spLocks noChangeAspect="1"/>
            </p:cNvSpPr>
            <p:nvPr userDrawn="1"/>
          </p:nvSpPr>
          <p:spPr>
            <a:xfrm>
              <a:off x="91039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Овал 247"/>
            <p:cNvSpPr>
              <a:spLocks noChangeAspect="1"/>
            </p:cNvSpPr>
            <p:nvPr userDrawn="1"/>
          </p:nvSpPr>
          <p:spPr>
            <a:xfrm>
              <a:off x="99589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Овал 248"/>
            <p:cNvSpPr>
              <a:spLocks noChangeAspect="1"/>
            </p:cNvSpPr>
            <p:nvPr userDrawn="1"/>
          </p:nvSpPr>
          <p:spPr>
            <a:xfrm>
              <a:off x="108140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Овал 249"/>
            <p:cNvSpPr>
              <a:spLocks noChangeAspect="1"/>
            </p:cNvSpPr>
            <p:nvPr userDrawn="1"/>
          </p:nvSpPr>
          <p:spPr>
            <a:xfrm>
              <a:off x="116691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Овал 250"/>
            <p:cNvSpPr>
              <a:spLocks noChangeAspect="1"/>
            </p:cNvSpPr>
            <p:nvPr userDrawn="1"/>
          </p:nvSpPr>
          <p:spPr>
            <a:xfrm>
              <a:off x="125241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Овал 251"/>
            <p:cNvSpPr>
              <a:spLocks noChangeAspect="1"/>
            </p:cNvSpPr>
            <p:nvPr userDrawn="1"/>
          </p:nvSpPr>
          <p:spPr>
            <a:xfrm>
              <a:off x="133792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Овал 252"/>
            <p:cNvSpPr>
              <a:spLocks noChangeAspect="1"/>
            </p:cNvSpPr>
            <p:nvPr userDrawn="1"/>
          </p:nvSpPr>
          <p:spPr>
            <a:xfrm>
              <a:off x="142343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Овал 253"/>
            <p:cNvSpPr>
              <a:spLocks noChangeAspect="1"/>
            </p:cNvSpPr>
            <p:nvPr userDrawn="1"/>
          </p:nvSpPr>
          <p:spPr>
            <a:xfrm>
              <a:off x="150893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Овал 254"/>
            <p:cNvSpPr>
              <a:spLocks noChangeAspect="1"/>
            </p:cNvSpPr>
            <p:nvPr userDrawn="1"/>
          </p:nvSpPr>
          <p:spPr>
            <a:xfrm>
              <a:off x="159444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Овал 255"/>
            <p:cNvSpPr>
              <a:spLocks noChangeAspect="1"/>
            </p:cNvSpPr>
            <p:nvPr userDrawn="1"/>
          </p:nvSpPr>
          <p:spPr>
            <a:xfrm>
              <a:off x="167995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Овал 256"/>
            <p:cNvSpPr>
              <a:spLocks noChangeAspect="1"/>
            </p:cNvSpPr>
            <p:nvPr userDrawn="1"/>
          </p:nvSpPr>
          <p:spPr>
            <a:xfrm>
              <a:off x="176546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Овал 257"/>
            <p:cNvSpPr>
              <a:spLocks noChangeAspect="1"/>
            </p:cNvSpPr>
            <p:nvPr userDrawn="1"/>
          </p:nvSpPr>
          <p:spPr>
            <a:xfrm>
              <a:off x="185096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Овал 258"/>
            <p:cNvSpPr>
              <a:spLocks noChangeAspect="1"/>
            </p:cNvSpPr>
            <p:nvPr userDrawn="1"/>
          </p:nvSpPr>
          <p:spPr>
            <a:xfrm>
              <a:off x="193647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Овал 259"/>
            <p:cNvSpPr>
              <a:spLocks noChangeAspect="1"/>
            </p:cNvSpPr>
            <p:nvPr userDrawn="1"/>
          </p:nvSpPr>
          <p:spPr>
            <a:xfrm>
              <a:off x="202198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" name="Овал 260"/>
            <p:cNvSpPr>
              <a:spLocks noChangeAspect="1"/>
            </p:cNvSpPr>
            <p:nvPr userDrawn="1"/>
          </p:nvSpPr>
          <p:spPr>
            <a:xfrm>
              <a:off x="210748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Овал 261"/>
            <p:cNvSpPr>
              <a:spLocks noChangeAspect="1"/>
            </p:cNvSpPr>
            <p:nvPr userDrawn="1"/>
          </p:nvSpPr>
          <p:spPr>
            <a:xfrm>
              <a:off x="219299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Овал 262"/>
            <p:cNvSpPr>
              <a:spLocks noChangeAspect="1"/>
            </p:cNvSpPr>
            <p:nvPr userDrawn="1"/>
          </p:nvSpPr>
          <p:spPr>
            <a:xfrm>
              <a:off x="227850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Овал 263"/>
            <p:cNvSpPr>
              <a:spLocks noChangeAspect="1"/>
            </p:cNvSpPr>
            <p:nvPr userDrawn="1"/>
          </p:nvSpPr>
          <p:spPr>
            <a:xfrm>
              <a:off x="236400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Овал 264"/>
            <p:cNvSpPr>
              <a:spLocks noChangeAspect="1"/>
            </p:cNvSpPr>
            <p:nvPr userDrawn="1"/>
          </p:nvSpPr>
          <p:spPr>
            <a:xfrm>
              <a:off x="244951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" name="Овал 265"/>
            <p:cNvSpPr>
              <a:spLocks noChangeAspect="1"/>
            </p:cNvSpPr>
            <p:nvPr userDrawn="1"/>
          </p:nvSpPr>
          <p:spPr>
            <a:xfrm>
              <a:off x="253502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Овал 266"/>
            <p:cNvSpPr>
              <a:spLocks noChangeAspect="1"/>
            </p:cNvSpPr>
            <p:nvPr userDrawn="1"/>
          </p:nvSpPr>
          <p:spPr>
            <a:xfrm>
              <a:off x="262053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Овал 267"/>
            <p:cNvSpPr>
              <a:spLocks noChangeAspect="1"/>
            </p:cNvSpPr>
            <p:nvPr userDrawn="1"/>
          </p:nvSpPr>
          <p:spPr>
            <a:xfrm>
              <a:off x="270603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9" name="Овал 268"/>
            <p:cNvSpPr>
              <a:spLocks noChangeAspect="1"/>
            </p:cNvSpPr>
            <p:nvPr userDrawn="1"/>
          </p:nvSpPr>
          <p:spPr>
            <a:xfrm>
              <a:off x="279154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Овал 269"/>
            <p:cNvSpPr>
              <a:spLocks noChangeAspect="1"/>
            </p:cNvSpPr>
            <p:nvPr userDrawn="1"/>
          </p:nvSpPr>
          <p:spPr>
            <a:xfrm>
              <a:off x="287705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Овал 270"/>
            <p:cNvSpPr>
              <a:spLocks noChangeAspect="1"/>
            </p:cNvSpPr>
            <p:nvPr userDrawn="1"/>
          </p:nvSpPr>
          <p:spPr>
            <a:xfrm>
              <a:off x="296255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" name="Овал 271"/>
            <p:cNvSpPr>
              <a:spLocks noChangeAspect="1"/>
            </p:cNvSpPr>
            <p:nvPr userDrawn="1"/>
          </p:nvSpPr>
          <p:spPr>
            <a:xfrm>
              <a:off x="304806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Овал 272"/>
            <p:cNvSpPr>
              <a:spLocks noChangeAspect="1"/>
            </p:cNvSpPr>
            <p:nvPr userDrawn="1"/>
          </p:nvSpPr>
          <p:spPr>
            <a:xfrm>
              <a:off x="313357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Овал 273"/>
            <p:cNvSpPr>
              <a:spLocks noChangeAspect="1"/>
            </p:cNvSpPr>
            <p:nvPr userDrawn="1"/>
          </p:nvSpPr>
          <p:spPr>
            <a:xfrm>
              <a:off x="321907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Овал 274"/>
            <p:cNvSpPr>
              <a:spLocks noChangeAspect="1"/>
            </p:cNvSpPr>
            <p:nvPr userDrawn="1"/>
          </p:nvSpPr>
          <p:spPr>
            <a:xfrm>
              <a:off x="330458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Овал 275"/>
            <p:cNvSpPr>
              <a:spLocks noChangeAspect="1"/>
            </p:cNvSpPr>
            <p:nvPr userDrawn="1"/>
          </p:nvSpPr>
          <p:spPr>
            <a:xfrm>
              <a:off x="339009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Овал 276"/>
            <p:cNvSpPr>
              <a:spLocks noChangeAspect="1"/>
            </p:cNvSpPr>
            <p:nvPr userDrawn="1"/>
          </p:nvSpPr>
          <p:spPr>
            <a:xfrm>
              <a:off x="347560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>
              <a:spLocks noChangeAspect="1"/>
            </p:cNvSpPr>
            <p:nvPr userDrawn="1"/>
          </p:nvSpPr>
          <p:spPr>
            <a:xfrm>
              <a:off x="356110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Овал 278"/>
            <p:cNvSpPr>
              <a:spLocks noChangeAspect="1"/>
            </p:cNvSpPr>
            <p:nvPr userDrawn="1"/>
          </p:nvSpPr>
          <p:spPr>
            <a:xfrm>
              <a:off x="364661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Овал 279"/>
            <p:cNvSpPr>
              <a:spLocks noChangeAspect="1"/>
            </p:cNvSpPr>
            <p:nvPr userDrawn="1"/>
          </p:nvSpPr>
          <p:spPr>
            <a:xfrm>
              <a:off x="373212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" name="Овал 280"/>
            <p:cNvSpPr>
              <a:spLocks noChangeAspect="1"/>
            </p:cNvSpPr>
            <p:nvPr userDrawn="1"/>
          </p:nvSpPr>
          <p:spPr>
            <a:xfrm>
              <a:off x="381762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Овал 281"/>
            <p:cNvSpPr>
              <a:spLocks noChangeAspect="1"/>
            </p:cNvSpPr>
            <p:nvPr userDrawn="1"/>
          </p:nvSpPr>
          <p:spPr>
            <a:xfrm>
              <a:off x="390313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Овал 282"/>
            <p:cNvSpPr>
              <a:spLocks noChangeAspect="1"/>
            </p:cNvSpPr>
            <p:nvPr userDrawn="1"/>
          </p:nvSpPr>
          <p:spPr>
            <a:xfrm>
              <a:off x="398864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Овал 283"/>
            <p:cNvSpPr>
              <a:spLocks noChangeAspect="1"/>
            </p:cNvSpPr>
            <p:nvPr userDrawn="1"/>
          </p:nvSpPr>
          <p:spPr>
            <a:xfrm>
              <a:off x="407414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Овал 284"/>
            <p:cNvSpPr>
              <a:spLocks noChangeAspect="1"/>
            </p:cNvSpPr>
            <p:nvPr userDrawn="1"/>
          </p:nvSpPr>
          <p:spPr>
            <a:xfrm>
              <a:off x="415965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" name="Овал 285"/>
            <p:cNvSpPr>
              <a:spLocks noChangeAspect="1"/>
            </p:cNvSpPr>
            <p:nvPr userDrawn="1"/>
          </p:nvSpPr>
          <p:spPr>
            <a:xfrm>
              <a:off x="424516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>
              <a:spLocks noChangeAspect="1"/>
            </p:cNvSpPr>
            <p:nvPr userDrawn="1"/>
          </p:nvSpPr>
          <p:spPr>
            <a:xfrm>
              <a:off x="433067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Овал 287"/>
            <p:cNvSpPr>
              <a:spLocks noChangeAspect="1"/>
            </p:cNvSpPr>
            <p:nvPr userDrawn="1"/>
          </p:nvSpPr>
          <p:spPr>
            <a:xfrm>
              <a:off x="441617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Овал 288"/>
            <p:cNvSpPr>
              <a:spLocks noChangeAspect="1"/>
            </p:cNvSpPr>
            <p:nvPr userDrawn="1"/>
          </p:nvSpPr>
          <p:spPr>
            <a:xfrm>
              <a:off x="450168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Овал 289"/>
            <p:cNvSpPr>
              <a:spLocks noChangeAspect="1"/>
            </p:cNvSpPr>
            <p:nvPr userDrawn="1"/>
          </p:nvSpPr>
          <p:spPr>
            <a:xfrm>
              <a:off x="458719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Овал 290"/>
            <p:cNvSpPr>
              <a:spLocks noChangeAspect="1"/>
            </p:cNvSpPr>
            <p:nvPr userDrawn="1"/>
          </p:nvSpPr>
          <p:spPr>
            <a:xfrm>
              <a:off x="467269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" name="Овал 291"/>
            <p:cNvSpPr>
              <a:spLocks noChangeAspect="1"/>
            </p:cNvSpPr>
            <p:nvPr userDrawn="1"/>
          </p:nvSpPr>
          <p:spPr>
            <a:xfrm>
              <a:off x="475820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Овал 292"/>
            <p:cNvSpPr>
              <a:spLocks noChangeAspect="1"/>
            </p:cNvSpPr>
            <p:nvPr userDrawn="1"/>
          </p:nvSpPr>
          <p:spPr>
            <a:xfrm>
              <a:off x="484371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Овал 293"/>
            <p:cNvSpPr>
              <a:spLocks noChangeAspect="1"/>
            </p:cNvSpPr>
            <p:nvPr userDrawn="1"/>
          </p:nvSpPr>
          <p:spPr>
            <a:xfrm>
              <a:off x="492921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Овал 294"/>
            <p:cNvSpPr>
              <a:spLocks noChangeAspect="1"/>
            </p:cNvSpPr>
            <p:nvPr userDrawn="1"/>
          </p:nvSpPr>
          <p:spPr>
            <a:xfrm>
              <a:off x="501472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" name="Овал 295"/>
            <p:cNvSpPr>
              <a:spLocks noChangeAspect="1"/>
            </p:cNvSpPr>
            <p:nvPr userDrawn="1"/>
          </p:nvSpPr>
          <p:spPr>
            <a:xfrm>
              <a:off x="510023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" name="Овал 296"/>
            <p:cNvSpPr>
              <a:spLocks noChangeAspect="1"/>
            </p:cNvSpPr>
            <p:nvPr userDrawn="1"/>
          </p:nvSpPr>
          <p:spPr>
            <a:xfrm>
              <a:off x="518574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Овал 297"/>
            <p:cNvSpPr>
              <a:spLocks noChangeAspect="1"/>
            </p:cNvSpPr>
            <p:nvPr userDrawn="1"/>
          </p:nvSpPr>
          <p:spPr>
            <a:xfrm>
              <a:off x="527124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Овал 298"/>
            <p:cNvSpPr>
              <a:spLocks noChangeAspect="1"/>
            </p:cNvSpPr>
            <p:nvPr userDrawn="1"/>
          </p:nvSpPr>
          <p:spPr>
            <a:xfrm>
              <a:off x="535675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Овал 299"/>
            <p:cNvSpPr>
              <a:spLocks noChangeAspect="1"/>
            </p:cNvSpPr>
            <p:nvPr userDrawn="1"/>
          </p:nvSpPr>
          <p:spPr>
            <a:xfrm>
              <a:off x="544226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Овал 300"/>
            <p:cNvSpPr>
              <a:spLocks noChangeAspect="1"/>
            </p:cNvSpPr>
            <p:nvPr userDrawn="1"/>
          </p:nvSpPr>
          <p:spPr>
            <a:xfrm>
              <a:off x="552776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Овал 301"/>
            <p:cNvSpPr>
              <a:spLocks noChangeAspect="1"/>
            </p:cNvSpPr>
            <p:nvPr userDrawn="1"/>
          </p:nvSpPr>
          <p:spPr>
            <a:xfrm>
              <a:off x="561327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Овал 302"/>
            <p:cNvSpPr>
              <a:spLocks noChangeAspect="1"/>
            </p:cNvSpPr>
            <p:nvPr userDrawn="1"/>
          </p:nvSpPr>
          <p:spPr>
            <a:xfrm>
              <a:off x="569878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Овал 303"/>
            <p:cNvSpPr>
              <a:spLocks noChangeAspect="1"/>
            </p:cNvSpPr>
            <p:nvPr userDrawn="1"/>
          </p:nvSpPr>
          <p:spPr>
            <a:xfrm>
              <a:off x="578428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Овал 304"/>
            <p:cNvSpPr>
              <a:spLocks noChangeAspect="1"/>
            </p:cNvSpPr>
            <p:nvPr userDrawn="1"/>
          </p:nvSpPr>
          <p:spPr>
            <a:xfrm>
              <a:off x="586979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Овал 305"/>
            <p:cNvSpPr>
              <a:spLocks noChangeAspect="1"/>
            </p:cNvSpPr>
            <p:nvPr userDrawn="1"/>
          </p:nvSpPr>
          <p:spPr>
            <a:xfrm>
              <a:off x="595530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>
              <a:spLocks noChangeAspect="1"/>
            </p:cNvSpPr>
            <p:nvPr userDrawn="1"/>
          </p:nvSpPr>
          <p:spPr>
            <a:xfrm>
              <a:off x="604081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Овал 307"/>
            <p:cNvSpPr>
              <a:spLocks noChangeAspect="1"/>
            </p:cNvSpPr>
            <p:nvPr userDrawn="1"/>
          </p:nvSpPr>
          <p:spPr>
            <a:xfrm>
              <a:off x="612631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Овал 308"/>
            <p:cNvSpPr>
              <a:spLocks noChangeAspect="1"/>
            </p:cNvSpPr>
            <p:nvPr userDrawn="1"/>
          </p:nvSpPr>
          <p:spPr>
            <a:xfrm>
              <a:off x="621182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Овал 309"/>
            <p:cNvSpPr>
              <a:spLocks noChangeAspect="1"/>
            </p:cNvSpPr>
            <p:nvPr userDrawn="1"/>
          </p:nvSpPr>
          <p:spPr>
            <a:xfrm>
              <a:off x="629733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Овал 310"/>
            <p:cNvSpPr>
              <a:spLocks noChangeAspect="1"/>
            </p:cNvSpPr>
            <p:nvPr userDrawn="1"/>
          </p:nvSpPr>
          <p:spPr>
            <a:xfrm>
              <a:off x="638283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2" name="Овал 311"/>
            <p:cNvSpPr>
              <a:spLocks noChangeAspect="1"/>
            </p:cNvSpPr>
            <p:nvPr userDrawn="1"/>
          </p:nvSpPr>
          <p:spPr>
            <a:xfrm>
              <a:off x="646834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Овал 312"/>
            <p:cNvSpPr>
              <a:spLocks noChangeAspect="1"/>
            </p:cNvSpPr>
            <p:nvPr userDrawn="1"/>
          </p:nvSpPr>
          <p:spPr>
            <a:xfrm>
              <a:off x="655385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Овал 313"/>
            <p:cNvSpPr>
              <a:spLocks noChangeAspect="1"/>
            </p:cNvSpPr>
            <p:nvPr userDrawn="1"/>
          </p:nvSpPr>
          <p:spPr>
            <a:xfrm>
              <a:off x="663935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Овал 314"/>
            <p:cNvSpPr>
              <a:spLocks noChangeAspect="1"/>
            </p:cNvSpPr>
            <p:nvPr userDrawn="1"/>
          </p:nvSpPr>
          <p:spPr>
            <a:xfrm>
              <a:off x="672486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6" name="Овал 315"/>
            <p:cNvSpPr>
              <a:spLocks noChangeAspect="1"/>
            </p:cNvSpPr>
            <p:nvPr userDrawn="1"/>
          </p:nvSpPr>
          <p:spPr>
            <a:xfrm>
              <a:off x="681037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7" name="Овал 316"/>
            <p:cNvSpPr>
              <a:spLocks noChangeAspect="1"/>
            </p:cNvSpPr>
            <p:nvPr userDrawn="1"/>
          </p:nvSpPr>
          <p:spPr>
            <a:xfrm>
              <a:off x="689588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8" name="Овал 317"/>
            <p:cNvSpPr>
              <a:spLocks noChangeAspect="1"/>
            </p:cNvSpPr>
            <p:nvPr userDrawn="1"/>
          </p:nvSpPr>
          <p:spPr>
            <a:xfrm>
              <a:off x="698138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9" name="Овал 318"/>
            <p:cNvSpPr>
              <a:spLocks noChangeAspect="1"/>
            </p:cNvSpPr>
            <p:nvPr userDrawn="1"/>
          </p:nvSpPr>
          <p:spPr>
            <a:xfrm>
              <a:off x="706689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Овал 319"/>
            <p:cNvSpPr>
              <a:spLocks noChangeAspect="1"/>
            </p:cNvSpPr>
            <p:nvPr userDrawn="1"/>
          </p:nvSpPr>
          <p:spPr>
            <a:xfrm>
              <a:off x="715240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Овал 320"/>
            <p:cNvSpPr>
              <a:spLocks noChangeAspect="1"/>
            </p:cNvSpPr>
            <p:nvPr userDrawn="1"/>
          </p:nvSpPr>
          <p:spPr>
            <a:xfrm>
              <a:off x="723790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2" name="Овал 321"/>
            <p:cNvSpPr>
              <a:spLocks noChangeAspect="1"/>
            </p:cNvSpPr>
            <p:nvPr userDrawn="1"/>
          </p:nvSpPr>
          <p:spPr>
            <a:xfrm>
              <a:off x="732341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Овал 322"/>
            <p:cNvSpPr>
              <a:spLocks noChangeAspect="1"/>
            </p:cNvSpPr>
            <p:nvPr userDrawn="1"/>
          </p:nvSpPr>
          <p:spPr>
            <a:xfrm>
              <a:off x="740892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4" name="Овал 323"/>
            <p:cNvSpPr>
              <a:spLocks noChangeAspect="1"/>
            </p:cNvSpPr>
            <p:nvPr userDrawn="1"/>
          </p:nvSpPr>
          <p:spPr>
            <a:xfrm>
              <a:off x="749442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Овал 324"/>
            <p:cNvSpPr>
              <a:spLocks noChangeAspect="1"/>
            </p:cNvSpPr>
            <p:nvPr userDrawn="1"/>
          </p:nvSpPr>
          <p:spPr>
            <a:xfrm>
              <a:off x="757993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Овал 325"/>
            <p:cNvSpPr>
              <a:spLocks noChangeAspect="1"/>
            </p:cNvSpPr>
            <p:nvPr userDrawn="1"/>
          </p:nvSpPr>
          <p:spPr>
            <a:xfrm>
              <a:off x="766544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Овал 326"/>
            <p:cNvSpPr>
              <a:spLocks noChangeAspect="1"/>
            </p:cNvSpPr>
            <p:nvPr userDrawn="1"/>
          </p:nvSpPr>
          <p:spPr>
            <a:xfrm>
              <a:off x="775095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Овал 327"/>
            <p:cNvSpPr>
              <a:spLocks noChangeAspect="1"/>
            </p:cNvSpPr>
            <p:nvPr userDrawn="1"/>
          </p:nvSpPr>
          <p:spPr>
            <a:xfrm>
              <a:off x="783645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9" name="Овал 328"/>
            <p:cNvSpPr>
              <a:spLocks noChangeAspect="1"/>
            </p:cNvSpPr>
            <p:nvPr userDrawn="1"/>
          </p:nvSpPr>
          <p:spPr>
            <a:xfrm>
              <a:off x="792196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Овал 329"/>
            <p:cNvSpPr>
              <a:spLocks noChangeAspect="1"/>
            </p:cNvSpPr>
            <p:nvPr userDrawn="1"/>
          </p:nvSpPr>
          <p:spPr>
            <a:xfrm>
              <a:off x="800747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Овал 330"/>
            <p:cNvSpPr>
              <a:spLocks noChangeAspect="1"/>
            </p:cNvSpPr>
            <p:nvPr userDrawn="1"/>
          </p:nvSpPr>
          <p:spPr>
            <a:xfrm>
              <a:off x="809297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Овал 331"/>
            <p:cNvSpPr>
              <a:spLocks noChangeAspect="1"/>
            </p:cNvSpPr>
            <p:nvPr userDrawn="1"/>
          </p:nvSpPr>
          <p:spPr>
            <a:xfrm>
              <a:off x="817848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Овал 332"/>
            <p:cNvSpPr>
              <a:spLocks noChangeAspect="1"/>
            </p:cNvSpPr>
            <p:nvPr userDrawn="1"/>
          </p:nvSpPr>
          <p:spPr>
            <a:xfrm>
              <a:off x="826399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Овал 333"/>
            <p:cNvSpPr>
              <a:spLocks noChangeAspect="1"/>
            </p:cNvSpPr>
            <p:nvPr userDrawn="1"/>
          </p:nvSpPr>
          <p:spPr>
            <a:xfrm>
              <a:off x="834949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Овал 334"/>
            <p:cNvSpPr>
              <a:spLocks noChangeAspect="1"/>
            </p:cNvSpPr>
            <p:nvPr userDrawn="1"/>
          </p:nvSpPr>
          <p:spPr>
            <a:xfrm>
              <a:off x="843500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Овал 335"/>
            <p:cNvSpPr>
              <a:spLocks noChangeAspect="1"/>
            </p:cNvSpPr>
            <p:nvPr userDrawn="1"/>
          </p:nvSpPr>
          <p:spPr>
            <a:xfrm>
              <a:off x="852051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Овал 336"/>
            <p:cNvSpPr>
              <a:spLocks noChangeAspect="1"/>
            </p:cNvSpPr>
            <p:nvPr userDrawn="1"/>
          </p:nvSpPr>
          <p:spPr>
            <a:xfrm>
              <a:off x="860602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" name="Овал 337"/>
            <p:cNvSpPr>
              <a:spLocks noChangeAspect="1"/>
            </p:cNvSpPr>
            <p:nvPr userDrawn="1"/>
          </p:nvSpPr>
          <p:spPr>
            <a:xfrm>
              <a:off x="869152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" name="Овал 338"/>
            <p:cNvSpPr>
              <a:spLocks noChangeAspect="1"/>
            </p:cNvSpPr>
            <p:nvPr userDrawn="1"/>
          </p:nvSpPr>
          <p:spPr>
            <a:xfrm>
              <a:off x="877703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Овал 339"/>
            <p:cNvSpPr>
              <a:spLocks noChangeAspect="1"/>
            </p:cNvSpPr>
            <p:nvPr userDrawn="1"/>
          </p:nvSpPr>
          <p:spPr>
            <a:xfrm>
              <a:off x="886254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Овал 340"/>
            <p:cNvSpPr>
              <a:spLocks noChangeAspect="1"/>
            </p:cNvSpPr>
            <p:nvPr userDrawn="1"/>
          </p:nvSpPr>
          <p:spPr>
            <a:xfrm>
              <a:off x="894804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>
              <a:spLocks noChangeAspect="1"/>
            </p:cNvSpPr>
            <p:nvPr userDrawn="1"/>
          </p:nvSpPr>
          <p:spPr>
            <a:xfrm>
              <a:off x="9033555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Овал 342"/>
            <p:cNvSpPr>
              <a:spLocks noChangeAspect="1"/>
            </p:cNvSpPr>
            <p:nvPr userDrawn="1"/>
          </p:nvSpPr>
          <p:spPr>
            <a:xfrm>
              <a:off x="9119062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Овал 343"/>
            <p:cNvSpPr>
              <a:spLocks noChangeAspect="1"/>
            </p:cNvSpPr>
            <p:nvPr userDrawn="1"/>
          </p:nvSpPr>
          <p:spPr>
            <a:xfrm>
              <a:off x="9204569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Овал 344"/>
            <p:cNvSpPr>
              <a:spLocks noChangeAspect="1"/>
            </p:cNvSpPr>
            <p:nvPr userDrawn="1"/>
          </p:nvSpPr>
          <p:spPr>
            <a:xfrm>
              <a:off x="9290076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Овал 345"/>
            <p:cNvSpPr>
              <a:spLocks noChangeAspect="1"/>
            </p:cNvSpPr>
            <p:nvPr userDrawn="1"/>
          </p:nvSpPr>
          <p:spPr>
            <a:xfrm>
              <a:off x="9375583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Овал 346"/>
            <p:cNvSpPr>
              <a:spLocks noChangeAspect="1"/>
            </p:cNvSpPr>
            <p:nvPr userDrawn="1"/>
          </p:nvSpPr>
          <p:spPr>
            <a:xfrm>
              <a:off x="9461090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Овал 347"/>
            <p:cNvSpPr>
              <a:spLocks noChangeAspect="1"/>
            </p:cNvSpPr>
            <p:nvPr userDrawn="1"/>
          </p:nvSpPr>
          <p:spPr>
            <a:xfrm>
              <a:off x="9546597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>
              <a:spLocks noChangeAspect="1"/>
            </p:cNvSpPr>
            <p:nvPr userDrawn="1"/>
          </p:nvSpPr>
          <p:spPr>
            <a:xfrm>
              <a:off x="9632104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>
              <a:spLocks noChangeAspect="1"/>
            </p:cNvSpPr>
            <p:nvPr userDrawn="1"/>
          </p:nvSpPr>
          <p:spPr>
            <a:xfrm>
              <a:off x="9717611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Овал 350"/>
            <p:cNvSpPr>
              <a:spLocks noChangeAspect="1"/>
            </p:cNvSpPr>
            <p:nvPr userDrawn="1"/>
          </p:nvSpPr>
          <p:spPr>
            <a:xfrm>
              <a:off x="980311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Овал 351"/>
            <p:cNvSpPr>
              <a:spLocks noChangeAspect="1"/>
            </p:cNvSpPr>
            <p:nvPr userDrawn="1"/>
          </p:nvSpPr>
          <p:spPr>
            <a:xfrm>
              <a:off x="9888658" y="932296"/>
              <a:ext cx="30804" cy="30804"/>
            </a:xfrm>
            <a:prstGeom prst="ellipse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291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475" y="1719261"/>
            <a:ext cx="4340223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148693" y="472023"/>
            <a:ext cx="7403574" cy="586311"/>
          </a:xfrm>
          <a:prstGeom prst="rect">
            <a:avLst/>
          </a:prstGeom>
        </p:spPr>
        <p:txBody>
          <a:bodyPr/>
          <a:lstStyle>
            <a:lvl1pPr>
              <a:defRPr sz="2500" baseline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DAEAA-1C22-4FAF-B56A-A94C0ADA0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224896" y="3291417"/>
            <a:ext cx="5938837" cy="1470025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8885-5ED9-4B02-A6E7-7041F1603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012" y="1535113"/>
            <a:ext cx="377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012" y="2174875"/>
            <a:ext cx="377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148693" y="472023"/>
            <a:ext cx="7403574" cy="586311"/>
          </a:xfrm>
          <a:prstGeom prst="rect">
            <a:avLst/>
          </a:prstGeom>
        </p:spPr>
        <p:txBody>
          <a:bodyPr/>
          <a:lstStyle>
            <a:lvl1pPr>
              <a:defRPr sz="2500" baseline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FD06D-AC07-4C15-B370-A3D751931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4947B-7C5C-48E2-A63A-2BA2D0808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148693" y="472023"/>
            <a:ext cx="7403574" cy="586311"/>
          </a:xfrm>
          <a:prstGeom prst="rect">
            <a:avLst/>
          </a:prstGeom>
        </p:spPr>
        <p:txBody>
          <a:bodyPr/>
          <a:lstStyle>
            <a:lvl1pPr>
              <a:defRPr sz="2500" baseline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D74A-1DF2-431B-B013-30D15A60B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950" y="2819400"/>
            <a:ext cx="28019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3"/>
          <p:cNvSpPr>
            <a:spLocks noChangeArrowheads="1"/>
          </p:cNvSpPr>
          <p:nvPr/>
        </p:nvSpPr>
        <p:spPr bwMode="auto">
          <a:xfrm>
            <a:off x="127000" y="296863"/>
            <a:ext cx="8864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14"/>
          <p:cNvSpPr>
            <a:spLocks noChangeArrowheads="1"/>
          </p:cNvSpPr>
          <p:nvPr userDrawn="1"/>
        </p:nvSpPr>
        <p:spPr bwMode="auto">
          <a:xfrm>
            <a:off x="160338" y="5635625"/>
            <a:ext cx="8864600" cy="1174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16"/>
          <p:cNvSpPr>
            <a:spLocks noChangeArrowheads="1"/>
          </p:cNvSpPr>
          <p:nvPr userDrawn="1"/>
        </p:nvSpPr>
        <p:spPr bwMode="auto">
          <a:xfrm>
            <a:off x="350838" y="6573838"/>
            <a:ext cx="1602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" b="0" dirty="0" smtClean="0">
                <a:solidFill>
                  <a:srgbClr val="7F7F7F"/>
                </a:solidFill>
              </a:rPr>
              <a:t>© </a:t>
            </a:r>
            <a:r>
              <a:rPr lang="ru-RU" sz="800" b="0" baseline="0" dirty="0" smtClean="0">
                <a:solidFill>
                  <a:srgbClr val="7F7F7F"/>
                </a:solidFill>
              </a:rPr>
              <a:t>ПАО СК</a:t>
            </a:r>
            <a:r>
              <a:rPr lang="ru-RU" sz="800" b="0" dirty="0" smtClean="0">
                <a:solidFill>
                  <a:srgbClr val="7F7F7F"/>
                </a:solidFill>
              </a:rPr>
              <a:t> «Росгосстрах», 2019</a:t>
            </a:r>
            <a:endParaRPr lang="ru-RU" sz="8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12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8612" y="471488"/>
            <a:ext cx="7812208" cy="587375"/>
          </a:xfrm>
          <a:prstGeom prst="rect">
            <a:avLst/>
          </a:prstGeom>
        </p:spPr>
        <p:txBody>
          <a:bodyPr lIns="0" anchor="ctr"/>
          <a:lstStyle>
            <a:lvl1pPr>
              <a:defRPr sz="2500">
                <a:solidFill>
                  <a:srgbClr val="666666"/>
                </a:solidFill>
              </a:defRPr>
            </a:lvl1pPr>
          </a:lstStyle>
          <a:p>
            <a:pPr lvl="0"/>
            <a:r>
              <a:rPr lang="ru-RU" noProof="0" dirty="0" smtClean="0"/>
              <a:t>Заголовок слайда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56958" y="6570140"/>
            <a:ext cx="310049" cy="225425"/>
          </a:xfrm>
          <a:prstGeom prst="rect">
            <a:avLst/>
          </a:prstGeom>
        </p:spPr>
        <p:txBody>
          <a:bodyPr/>
          <a:lstStyle>
            <a:lvl1pPr algn="r">
              <a:defRPr lang="ru-RU" sz="800" b="0" kern="1200" smtClean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B81FA2A-F501-48F9-91E6-859C1C08A9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1" hasCustomPrompt="1"/>
          </p:nvPr>
        </p:nvSpPr>
        <p:spPr>
          <a:xfrm>
            <a:off x="150813" y="1508725"/>
            <a:ext cx="3829379" cy="364676"/>
          </a:xfrm>
          <a:prstGeom prst="rect">
            <a:avLst/>
          </a:prstGeom>
        </p:spPr>
        <p:txBody>
          <a:bodyPr lIns="1800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1" name="Прямоугольник 16"/>
          <p:cNvSpPr>
            <a:spLocks noChangeArrowheads="1"/>
          </p:cNvSpPr>
          <p:nvPr userDrawn="1"/>
        </p:nvSpPr>
        <p:spPr bwMode="auto">
          <a:xfrm>
            <a:off x="350838" y="6573838"/>
            <a:ext cx="1602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" b="0" dirty="0" smtClean="0">
                <a:solidFill>
                  <a:srgbClr val="7F7F7F"/>
                </a:solidFill>
              </a:rPr>
              <a:t>© </a:t>
            </a:r>
            <a:r>
              <a:rPr lang="ru-RU" sz="800" b="0" baseline="0" dirty="0" smtClean="0">
                <a:solidFill>
                  <a:srgbClr val="7F7F7F"/>
                </a:solidFill>
              </a:rPr>
              <a:t>ПАО СК</a:t>
            </a:r>
            <a:r>
              <a:rPr lang="ru-RU" sz="800" b="0" dirty="0" smtClean="0">
                <a:solidFill>
                  <a:srgbClr val="7F7F7F"/>
                </a:solidFill>
              </a:rPr>
              <a:t> «Росгосстрах», 2019</a:t>
            </a:r>
            <a:endParaRPr lang="ru-RU" sz="8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fomicheva\presentation\шаблон_2013_apr\fon\шаблон_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98" y="6570683"/>
            <a:ext cx="719137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1255-6EDD-4968-BD71-8D88F4E7E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233362" y="490558"/>
            <a:ext cx="7812208" cy="587375"/>
          </a:xfrm>
          <a:prstGeom prst="rect">
            <a:avLst/>
          </a:prstGeom>
        </p:spPr>
        <p:txBody>
          <a:bodyPr lIns="0"/>
          <a:lstStyle>
            <a:lvl1pPr>
              <a:defRPr sz="2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8" name="Прямоугольник 16"/>
          <p:cNvSpPr>
            <a:spLocks noChangeArrowheads="1"/>
          </p:cNvSpPr>
          <p:nvPr userDrawn="1"/>
        </p:nvSpPr>
        <p:spPr bwMode="auto">
          <a:xfrm>
            <a:off x="350838" y="6573838"/>
            <a:ext cx="1602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" b="0" dirty="0" smtClean="0">
                <a:solidFill>
                  <a:srgbClr val="7F7F7F"/>
                </a:solidFill>
              </a:rPr>
              <a:t>© </a:t>
            </a:r>
            <a:r>
              <a:rPr lang="ru-RU" sz="800" b="0" baseline="0" dirty="0" smtClean="0">
                <a:solidFill>
                  <a:srgbClr val="7F7F7F"/>
                </a:solidFill>
              </a:rPr>
              <a:t>ПАО СК</a:t>
            </a:r>
            <a:r>
              <a:rPr lang="ru-RU" sz="800" b="0" dirty="0" smtClean="0">
                <a:solidFill>
                  <a:srgbClr val="7F7F7F"/>
                </a:solidFill>
              </a:rPr>
              <a:t> «Росгосстрах», 2019</a:t>
            </a:r>
            <a:endParaRPr lang="ru-RU" sz="8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38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fomicheva\presentation\шаблон_2013_apr\fon\шаблон_0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8378" y="6570663"/>
            <a:ext cx="719138" cy="225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  <a:cs typeface="+mn-cs"/>
              </a:defRPr>
            </a:lvl1pPr>
          </a:lstStyle>
          <a:p>
            <a:pPr>
              <a:defRPr/>
            </a:pPr>
            <a:fld id="{458DCCD0-EACD-4713-B46A-915AFFECE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1838325"/>
            <a:ext cx="4340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Прямоугольник 16"/>
          <p:cNvSpPr>
            <a:spLocks noChangeArrowheads="1"/>
          </p:cNvSpPr>
          <p:nvPr userDrawn="1"/>
        </p:nvSpPr>
        <p:spPr bwMode="auto">
          <a:xfrm>
            <a:off x="350838" y="6573838"/>
            <a:ext cx="1602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" b="0" dirty="0" smtClean="0">
                <a:solidFill>
                  <a:srgbClr val="7F7F7F"/>
                </a:solidFill>
              </a:rPr>
              <a:t>© </a:t>
            </a:r>
            <a:r>
              <a:rPr lang="ru-RU" sz="800" b="0" baseline="0" dirty="0" smtClean="0">
                <a:solidFill>
                  <a:srgbClr val="7F7F7F"/>
                </a:solidFill>
              </a:rPr>
              <a:t>ПАО СК</a:t>
            </a:r>
            <a:r>
              <a:rPr lang="ru-RU" sz="800" b="0" dirty="0" smtClean="0">
                <a:solidFill>
                  <a:srgbClr val="7F7F7F"/>
                </a:solidFill>
              </a:rPr>
              <a:t> «Росгосстрах», 2019</a:t>
            </a:r>
            <a:endParaRPr lang="ru-RU" sz="800" b="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4" r:id="rId5"/>
    <p:sldLayoutId id="2147483919" r:id="rId6"/>
    <p:sldLayoutId id="2147483920" r:id="rId7"/>
    <p:sldLayoutId id="2147483921" r:id="rId8"/>
    <p:sldLayoutId id="2147483923" r:id="rId9"/>
    <p:sldLayoutId id="2147483924" r:id="rId10"/>
    <p:sldLayoutId id="2147483925" r:id="rId11"/>
    <p:sldLayoutId id="214748392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66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jpe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4.png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tags" Target="../tags/tag7.xml"/><Relationship Id="rId11" Type="http://schemas.openxmlformats.org/officeDocument/2006/relationships/image" Target="../media/image33.png"/><Relationship Id="rId5" Type="http://schemas.openxmlformats.org/officeDocument/2006/relationships/tags" Target="../tags/tag6.xml"/><Relationship Id="rId10" Type="http://schemas.openxmlformats.org/officeDocument/2006/relationships/image" Target="../media/image32.png"/><Relationship Id="rId4" Type="http://schemas.openxmlformats.org/officeDocument/2006/relationships/tags" Target="../tags/tag5.xml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26" Type="http://schemas.openxmlformats.org/officeDocument/2006/relationships/image" Target="../media/image59.jpe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jpe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jpeg"/><Relationship Id="rId27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1.wmf"/><Relationship Id="rId3" Type="http://schemas.openxmlformats.org/officeDocument/2006/relationships/tags" Target="../tags/tag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20.emf"/><Relationship Id="rId5" Type="http://schemas.openxmlformats.org/officeDocument/2006/relationships/image" Target="../media/image16.jpeg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397125"/>
            <a:ext cx="4241006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0"/>
          <p:cNvSpPr>
            <a:spLocks noGrp="1" noChangeArrowheads="1"/>
          </p:cNvSpPr>
          <p:nvPr>
            <p:ph type="ctrTitle"/>
          </p:nvPr>
        </p:nvSpPr>
        <p:spPr bwMode="auto">
          <a:xfrm>
            <a:off x="458333" y="2387601"/>
            <a:ext cx="5447167" cy="1485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 smtClean="0"/>
              <a:t>Страхование строительно-монтажных рисков и </a:t>
            </a:r>
            <a:br>
              <a:rPr lang="ru-RU" sz="2400" dirty="0" smtClean="0"/>
            </a:br>
            <a:r>
              <a:rPr lang="ru-RU" sz="2400" dirty="0" smtClean="0"/>
              <a:t>гражданской </a:t>
            </a:r>
            <a:r>
              <a:rPr lang="ru-RU" sz="2400" dirty="0"/>
              <a:t>ответственности </a:t>
            </a:r>
            <a:br>
              <a:rPr lang="ru-RU" sz="2400" dirty="0"/>
            </a:br>
            <a:r>
              <a:rPr lang="ru-RU" sz="2400" dirty="0"/>
              <a:t>перед третьими </a:t>
            </a:r>
            <a:r>
              <a:rPr lang="ru-RU" sz="2400" dirty="0" smtClean="0"/>
              <a:t>лицами </a:t>
            </a:r>
            <a:br>
              <a:rPr lang="ru-RU" sz="2400" dirty="0" smtClean="0"/>
            </a:br>
            <a:r>
              <a:rPr lang="ru-RU" sz="2400" dirty="0" smtClean="0"/>
              <a:t>при выполнении работ для Заказчика </a:t>
            </a:r>
            <a:r>
              <a:rPr lang="ru-RU" sz="2400" dirty="0"/>
              <a:t>Фонд </a:t>
            </a:r>
            <a:r>
              <a:rPr lang="ru-RU" sz="2400" dirty="0" smtClean="0"/>
              <a:t>капитального ремонта Владимировской области</a:t>
            </a:r>
            <a:endParaRPr lang="ru-RU" sz="2400" dirty="0"/>
          </a:p>
        </p:txBody>
      </p:sp>
      <p:grpSp>
        <p:nvGrpSpPr>
          <p:cNvPr id="8196" name="Группа 16"/>
          <p:cNvGrpSpPr>
            <a:grpSpLocks/>
          </p:cNvGrpSpPr>
          <p:nvPr/>
        </p:nvGrpSpPr>
        <p:grpSpPr bwMode="auto">
          <a:xfrm>
            <a:off x="1885950" y="2397125"/>
            <a:ext cx="5267325" cy="2400300"/>
            <a:chOff x="1885950" y="2397125"/>
            <a:chExt cx="5267325" cy="2400300"/>
          </a:xfrm>
        </p:grpSpPr>
        <p:cxnSp>
          <p:nvCxnSpPr>
            <p:cNvPr id="8200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1885950" y="2406650"/>
              <a:ext cx="0" cy="2390775"/>
            </a:xfrm>
            <a:prstGeom prst="line">
              <a:avLst/>
            </a:prstGeom>
            <a:noFill/>
            <a:ln w="12700" algn="ctr">
              <a:noFill/>
              <a:prstDash val="sysDash"/>
              <a:round/>
              <a:headEnd/>
              <a:tailEnd/>
            </a:ln>
          </p:spPr>
        </p:cxnSp>
        <p:cxnSp>
          <p:nvCxnSpPr>
            <p:cNvPr id="8201" name="Прямая соединительная линия 4"/>
            <p:cNvCxnSpPr>
              <a:cxnSpLocks noChangeShapeType="1"/>
            </p:cNvCxnSpPr>
            <p:nvPr/>
          </p:nvCxnSpPr>
          <p:spPr bwMode="auto">
            <a:xfrm>
              <a:off x="1885950" y="4797425"/>
              <a:ext cx="5267325" cy="0"/>
            </a:xfrm>
            <a:prstGeom prst="line">
              <a:avLst/>
            </a:prstGeom>
            <a:noFill/>
            <a:ln w="12700" algn="ctr">
              <a:noFill/>
              <a:prstDash val="sysDash"/>
              <a:round/>
              <a:headEnd/>
              <a:tailEnd/>
            </a:ln>
          </p:spPr>
        </p:cxnSp>
        <p:cxnSp>
          <p:nvCxnSpPr>
            <p:cNvPr id="8202" name="Прямая соединительная линия 15"/>
            <p:cNvCxnSpPr>
              <a:cxnSpLocks noChangeShapeType="1"/>
            </p:cNvCxnSpPr>
            <p:nvPr/>
          </p:nvCxnSpPr>
          <p:spPr bwMode="auto">
            <a:xfrm>
              <a:off x="1885950" y="2397125"/>
              <a:ext cx="5267325" cy="0"/>
            </a:xfrm>
            <a:prstGeom prst="line">
              <a:avLst/>
            </a:prstGeom>
            <a:noFill/>
            <a:ln w="12700" algn="ctr">
              <a:noFill/>
              <a:prstDash val="sysDash"/>
              <a:round/>
              <a:headEnd/>
              <a:tailEnd/>
            </a:ln>
          </p:spPr>
        </p:cxnSp>
        <p:cxnSp>
          <p:nvCxnSpPr>
            <p:cNvPr id="8203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7153275" y="2406650"/>
              <a:ext cx="0" cy="2390775"/>
            </a:xfrm>
            <a:prstGeom prst="line">
              <a:avLst/>
            </a:prstGeom>
            <a:noFill/>
            <a:ln w="12700" algn="ctr">
              <a:noFill/>
              <a:prstDash val="sysDash"/>
              <a:round/>
              <a:headEnd/>
              <a:tailEnd/>
            </a:ln>
          </p:spPr>
        </p:cxnSp>
      </p:grpSp>
      <p:pic>
        <p:nvPicPr>
          <p:cNvPr id="10" name="Picture 2" descr="\\rgs-fs-02.hq.rgs.ru\poligrafiya$\РОСГОССТРАХ\Логотипы Шапки Шаблоны\РОСГОССТРАХ (без плашки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7" y="532925"/>
            <a:ext cx="3294217" cy="36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58979" y="446088"/>
            <a:ext cx="7987804" cy="587375"/>
          </a:xfrm>
        </p:spPr>
        <p:txBody>
          <a:bodyPr/>
          <a:lstStyle/>
          <a:p>
            <a:r>
              <a:rPr lang="ru-RU" altLang="ru-RU" sz="2000" dirty="0"/>
              <a:t>ПАО СК «РОСГОССТРАХ</a:t>
            </a:r>
            <a:r>
              <a:rPr lang="ru-RU" altLang="ru-RU" sz="2000" dirty="0" smtClean="0"/>
              <a:t>» и финансовая группа «Открытие»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1FA2A-F501-48F9-91E6-859C1C08A95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4587305" y="4068588"/>
            <a:ext cx="0" cy="909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E091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 стрелкой 5"/>
          <p:cNvCxnSpPr/>
          <p:nvPr/>
        </p:nvCxnSpPr>
        <p:spPr bwMode="auto">
          <a:xfrm>
            <a:off x="4587305" y="2823265"/>
            <a:ext cx="0" cy="529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BE914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 6"/>
          <p:cNvSpPr/>
          <p:nvPr/>
        </p:nvSpPr>
        <p:spPr bwMode="auto">
          <a:xfrm>
            <a:off x="689378" y="3352349"/>
            <a:ext cx="7834039" cy="124433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E914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754" y="1904692"/>
            <a:ext cx="2729334" cy="7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2895117" y="1771650"/>
            <a:ext cx="3384376" cy="1057593"/>
          </a:xfrm>
          <a:prstGeom prst="rect">
            <a:avLst/>
          </a:prstGeom>
          <a:noFill/>
          <a:ln w="12700" cap="flat" cmpd="sng" algn="ctr">
            <a:solidFill>
              <a:srgbClr val="BE914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895117" y="5000136"/>
            <a:ext cx="3384376" cy="89269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9E091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38" y="5276063"/>
            <a:ext cx="3088319" cy="34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Musatova J\Presentation\Немецкая_Английская_палата_(2019-04-23)\Presentation_Complex financial services for companies_16х9\scr\открытие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59" y="3760921"/>
            <a:ext cx="2193925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Musatova J\Presentation\Немецкая_Английская_палата_(2019-04-23)\Presentation_Complex financial services for companies_16х9\scr\Открытие\открытие банк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4" y="3472921"/>
            <a:ext cx="187696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Musatova J\Presentation\Немецкая_Английская_палата_(2019-04-23)\Presentation_Complex financial services for companies_16х9\scr\Открытие\открытие брокер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4" y="3854637"/>
            <a:ext cx="1952998" cy="28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Musatova J\Presentation\Немецкая_Английская_палата_(2019-04-23)\scr\Открытие пенсионный фонд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1" y="3854380"/>
            <a:ext cx="21368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Musatova J\Presentation\Немецкая_Английская_палата_(2019-04-23)\Presentation_Complex financial services for companies_16х9\scr\Открытие\открытие УК.e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1" y="4209901"/>
            <a:ext cx="216286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Musatova J\Presentation\Немецкая_Английская_палата_(2019-04-23)\Presentation_Complex financial services for companies_16х9\scr\Открытие\открытие лизинг.e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4" y="4209901"/>
            <a:ext cx="194742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Musatova J\Presentation\Немецкая_Английская_палата_(2019-04-23)\Presentation_Complex financial services for companies_16х9\scr\Открытие\открытие факторинг.e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1" y="3497792"/>
            <a:ext cx="216477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8850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B81FA2A-F501-48F9-91E6-859C1C08A959}" type="slidenum">
              <a:rPr 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32F46E-5E23-4706-8CC8-F1B10BDA2ADB}"/>
              </a:ext>
            </a:extLst>
          </p:cNvPr>
          <p:cNvSpPr txBox="1"/>
          <p:nvPr/>
        </p:nvSpPr>
        <p:spPr>
          <a:xfrm>
            <a:off x="6217090" y="1512798"/>
            <a:ext cx="228145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</a:lstStyle>
          <a:p>
            <a:r>
              <a:rPr lang="ru-RU" sz="1400" b="1" dirty="0">
                <a:solidFill>
                  <a:schemeClr val="bg1"/>
                </a:solidFill>
              </a:rPr>
              <a:t>Рост</a:t>
            </a:r>
          </a:p>
        </p:txBody>
      </p:sp>
      <p:grpSp>
        <p:nvGrpSpPr>
          <p:cNvPr id="15" name="CustomIcon">
            <a:extLst>
              <a:ext uri="{FF2B5EF4-FFF2-40B4-BE49-F238E27FC236}">
                <a16:creationId xmlns:a16="http://schemas.microsoft.com/office/drawing/2014/main" xmlns="" id="{CBBD746A-B70C-4E3B-9236-9B3AC018AD16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369780" y="1482358"/>
            <a:ext cx="257537" cy="258404"/>
            <a:chOff x="3175" y="-6350"/>
            <a:chExt cx="1414463" cy="1419225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DD27A058-B43A-41C8-B8A3-B23FCA6E8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871538"/>
              <a:ext cx="376238" cy="414338"/>
            </a:xfrm>
            <a:custGeom>
              <a:avLst/>
              <a:gdLst>
                <a:gd name="T0" fmla="*/ 10 w 114"/>
                <a:gd name="T1" fmla="*/ 125 h 125"/>
                <a:gd name="T2" fmla="*/ 104 w 114"/>
                <a:gd name="T3" fmla="*/ 125 h 125"/>
                <a:gd name="T4" fmla="*/ 114 w 114"/>
                <a:gd name="T5" fmla="*/ 115 h 125"/>
                <a:gd name="T6" fmla="*/ 114 w 114"/>
                <a:gd name="T7" fmla="*/ 10 h 125"/>
                <a:gd name="T8" fmla="*/ 104 w 114"/>
                <a:gd name="T9" fmla="*/ 0 h 125"/>
                <a:gd name="T10" fmla="*/ 10 w 114"/>
                <a:gd name="T11" fmla="*/ 0 h 125"/>
                <a:gd name="T12" fmla="*/ 0 w 114"/>
                <a:gd name="T13" fmla="*/ 10 h 125"/>
                <a:gd name="T14" fmla="*/ 0 w 114"/>
                <a:gd name="T15" fmla="*/ 115 h 125"/>
                <a:gd name="T16" fmla="*/ 10 w 114"/>
                <a:gd name="T17" fmla="*/ 125 h 125"/>
                <a:gd name="T18" fmla="*/ 19 w 114"/>
                <a:gd name="T19" fmla="*/ 19 h 125"/>
                <a:gd name="T20" fmla="*/ 95 w 114"/>
                <a:gd name="T21" fmla="*/ 19 h 125"/>
                <a:gd name="T22" fmla="*/ 95 w 114"/>
                <a:gd name="T23" fmla="*/ 106 h 125"/>
                <a:gd name="T24" fmla="*/ 19 w 114"/>
                <a:gd name="T25" fmla="*/ 106 h 125"/>
                <a:gd name="T26" fmla="*/ 19 w 114"/>
                <a:gd name="T27" fmla="*/ 19 h 125"/>
                <a:gd name="T28" fmla="*/ 19 w 114"/>
                <a:gd name="T29" fmla="*/ 1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25">
                  <a:moveTo>
                    <a:pt x="10" y="125"/>
                  </a:moveTo>
                  <a:cubicBezTo>
                    <a:pt x="104" y="125"/>
                    <a:pt x="104" y="125"/>
                    <a:pt x="104" y="125"/>
                  </a:cubicBezTo>
                  <a:cubicBezTo>
                    <a:pt x="110" y="125"/>
                    <a:pt x="114" y="121"/>
                    <a:pt x="114" y="115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4"/>
                    <a:pt x="110" y="0"/>
                    <a:pt x="10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1"/>
                    <a:pt x="5" y="125"/>
                    <a:pt x="10" y="125"/>
                  </a:cubicBezTo>
                  <a:close/>
                  <a:moveTo>
                    <a:pt x="19" y="19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9AAE55DB-14ED-42C4-BDEB-8D4C38AA8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288" y="614363"/>
              <a:ext cx="376238" cy="671513"/>
            </a:xfrm>
            <a:custGeom>
              <a:avLst/>
              <a:gdLst>
                <a:gd name="T0" fmla="*/ 9 w 114"/>
                <a:gd name="T1" fmla="*/ 0 h 202"/>
                <a:gd name="T2" fmla="*/ 0 w 114"/>
                <a:gd name="T3" fmla="*/ 10 h 202"/>
                <a:gd name="T4" fmla="*/ 0 w 114"/>
                <a:gd name="T5" fmla="*/ 192 h 202"/>
                <a:gd name="T6" fmla="*/ 9 w 114"/>
                <a:gd name="T7" fmla="*/ 202 h 202"/>
                <a:gd name="T8" fmla="*/ 104 w 114"/>
                <a:gd name="T9" fmla="*/ 202 h 202"/>
                <a:gd name="T10" fmla="*/ 114 w 114"/>
                <a:gd name="T11" fmla="*/ 192 h 202"/>
                <a:gd name="T12" fmla="*/ 114 w 114"/>
                <a:gd name="T13" fmla="*/ 10 h 202"/>
                <a:gd name="T14" fmla="*/ 104 w 114"/>
                <a:gd name="T15" fmla="*/ 0 h 202"/>
                <a:gd name="T16" fmla="*/ 9 w 114"/>
                <a:gd name="T17" fmla="*/ 0 h 202"/>
                <a:gd name="T18" fmla="*/ 9 w 114"/>
                <a:gd name="T19" fmla="*/ 0 h 202"/>
                <a:gd name="T20" fmla="*/ 95 w 114"/>
                <a:gd name="T21" fmla="*/ 183 h 202"/>
                <a:gd name="T22" fmla="*/ 19 w 114"/>
                <a:gd name="T23" fmla="*/ 183 h 202"/>
                <a:gd name="T24" fmla="*/ 19 w 114"/>
                <a:gd name="T25" fmla="*/ 20 h 202"/>
                <a:gd name="T26" fmla="*/ 95 w 114"/>
                <a:gd name="T27" fmla="*/ 20 h 202"/>
                <a:gd name="T28" fmla="*/ 95 w 114"/>
                <a:gd name="T29" fmla="*/ 183 h 202"/>
                <a:gd name="T30" fmla="*/ 95 w 114"/>
                <a:gd name="T31" fmla="*/ 18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202">
                  <a:moveTo>
                    <a:pt x="9" y="0"/>
                  </a:moveTo>
                  <a:cubicBezTo>
                    <a:pt x="5" y="0"/>
                    <a:pt x="0" y="5"/>
                    <a:pt x="0" y="1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5" y="202"/>
                    <a:pt x="9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10" y="202"/>
                    <a:pt x="114" y="198"/>
                    <a:pt x="114" y="192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5"/>
                    <a:pt x="110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5" y="183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5" y="183"/>
                    <a:pt x="95" y="183"/>
                    <a:pt x="95" y="183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09E2CC50-40BE-4D3A-91B8-35FCD5440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382588"/>
              <a:ext cx="373063" cy="903288"/>
            </a:xfrm>
            <a:custGeom>
              <a:avLst/>
              <a:gdLst>
                <a:gd name="T0" fmla="*/ 0 w 113"/>
                <a:gd name="T1" fmla="*/ 10 h 272"/>
                <a:gd name="T2" fmla="*/ 0 w 113"/>
                <a:gd name="T3" fmla="*/ 262 h 272"/>
                <a:gd name="T4" fmla="*/ 9 w 113"/>
                <a:gd name="T5" fmla="*/ 272 h 272"/>
                <a:gd name="T6" fmla="*/ 104 w 113"/>
                <a:gd name="T7" fmla="*/ 272 h 272"/>
                <a:gd name="T8" fmla="*/ 113 w 113"/>
                <a:gd name="T9" fmla="*/ 262 h 272"/>
                <a:gd name="T10" fmla="*/ 113 w 113"/>
                <a:gd name="T11" fmla="*/ 10 h 272"/>
                <a:gd name="T12" fmla="*/ 104 w 113"/>
                <a:gd name="T13" fmla="*/ 0 h 272"/>
                <a:gd name="T14" fmla="*/ 9 w 113"/>
                <a:gd name="T15" fmla="*/ 0 h 272"/>
                <a:gd name="T16" fmla="*/ 0 w 113"/>
                <a:gd name="T17" fmla="*/ 10 h 272"/>
                <a:gd name="T18" fmla="*/ 19 w 113"/>
                <a:gd name="T19" fmla="*/ 19 h 272"/>
                <a:gd name="T20" fmla="*/ 95 w 113"/>
                <a:gd name="T21" fmla="*/ 19 h 272"/>
                <a:gd name="T22" fmla="*/ 95 w 113"/>
                <a:gd name="T23" fmla="*/ 253 h 272"/>
                <a:gd name="T24" fmla="*/ 19 w 113"/>
                <a:gd name="T25" fmla="*/ 253 h 272"/>
                <a:gd name="T26" fmla="*/ 19 w 113"/>
                <a:gd name="T27" fmla="*/ 19 h 272"/>
                <a:gd name="T28" fmla="*/ 19 w 113"/>
                <a:gd name="T29" fmla="*/ 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72">
                  <a:moveTo>
                    <a:pt x="0" y="1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268"/>
                    <a:pt x="4" y="272"/>
                    <a:pt x="9" y="272"/>
                  </a:cubicBezTo>
                  <a:cubicBezTo>
                    <a:pt x="104" y="272"/>
                    <a:pt x="104" y="272"/>
                    <a:pt x="104" y="272"/>
                  </a:cubicBezTo>
                  <a:cubicBezTo>
                    <a:pt x="109" y="272"/>
                    <a:pt x="113" y="268"/>
                    <a:pt x="113" y="26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lose/>
                  <a:moveTo>
                    <a:pt x="19" y="19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95" y="253"/>
                    <a:pt x="95" y="253"/>
                    <a:pt x="95" y="253"/>
                  </a:cubicBezTo>
                  <a:cubicBezTo>
                    <a:pt x="19" y="253"/>
                    <a:pt x="19" y="253"/>
                    <a:pt x="19" y="25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72A13A57-8DEB-487F-80E5-FB18CFAD8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352550"/>
              <a:ext cx="1414463" cy="60325"/>
            </a:xfrm>
            <a:custGeom>
              <a:avLst/>
              <a:gdLst>
                <a:gd name="T0" fmla="*/ 418 w 428"/>
                <a:gd name="T1" fmla="*/ 0 h 18"/>
                <a:gd name="T2" fmla="*/ 9 w 428"/>
                <a:gd name="T3" fmla="*/ 0 h 18"/>
                <a:gd name="T4" fmla="*/ 0 w 428"/>
                <a:gd name="T5" fmla="*/ 9 h 18"/>
                <a:gd name="T6" fmla="*/ 9 w 428"/>
                <a:gd name="T7" fmla="*/ 18 h 18"/>
                <a:gd name="T8" fmla="*/ 418 w 428"/>
                <a:gd name="T9" fmla="*/ 18 h 18"/>
                <a:gd name="T10" fmla="*/ 428 w 428"/>
                <a:gd name="T11" fmla="*/ 9 h 18"/>
                <a:gd name="T12" fmla="*/ 418 w 42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18">
                  <a:moveTo>
                    <a:pt x="41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4" y="18"/>
                    <a:pt x="428" y="14"/>
                    <a:pt x="428" y="9"/>
                  </a:cubicBezTo>
                  <a:cubicBezTo>
                    <a:pt x="428" y="4"/>
                    <a:pt x="424" y="0"/>
                    <a:pt x="418" y="0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946A7ECD-3D9D-4118-9B59-1022D95C3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8" y="-6350"/>
              <a:ext cx="965200" cy="628650"/>
            </a:xfrm>
            <a:custGeom>
              <a:avLst/>
              <a:gdLst>
                <a:gd name="T0" fmla="*/ 11 w 292"/>
                <a:gd name="T1" fmla="*/ 189 h 189"/>
                <a:gd name="T2" fmla="*/ 16 w 292"/>
                <a:gd name="T3" fmla="*/ 188 h 189"/>
                <a:gd name="T4" fmla="*/ 266 w 292"/>
                <a:gd name="T5" fmla="*/ 45 h 189"/>
                <a:gd name="T6" fmla="*/ 259 w 292"/>
                <a:gd name="T7" fmla="*/ 67 h 189"/>
                <a:gd name="T8" fmla="*/ 266 w 292"/>
                <a:gd name="T9" fmla="*/ 79 h 189"/>
                <a:gd name="T10" fmla="*/ 268 w 292"/>
                <a:gd name="T11" fmla="*/ 80 h 189"/>
                <a:gd name="T12" fmla="*/ 278 w 292"/>
                <a:gd name="T13" fmla="*/ 73 h 189"/>
                <a:gd name="T14" fmla="*/ 292 w 292"/>
                <a:gd name="T15" fmla="*/ 28 h 189"/>
                <a:gd name="T16" fmla="*/ 292 w 292"/>
                <a:gd name="T17" fmla="*/ 28 h 189"/>
                <a:gd name="T18" fmla="*/ 292 w 292"/>
                <a:gd name="T19" fmla="*/ 27 h 189"/>
                <a:gd name="T20" fmla="*/ 292 w 292"/>
                <a:gd name="T21" fmla="*/ 26 h 189"/>
                <a:gd name="T22" fmla="*/ 292 w 292"/>
                <a:gd name="T23" fmla="*/ 26 h 189"/>
                <a:gd name="T24" fmla="*/ 292 w 292"/>
                <a:gd name="T25" fmla="*/ 25 h 189"/>
                <a:gd name="T26" fmla="*/ 292 w 292"/>
                <a:gd name="T27" fmla="*/ 25 h 189"/>
                <a:gd name="T28" fmla="*/ 292 w 292"/>
                <a:gd name="T29" fmla="*/ 24 h 189"/>
                <a:gd name="T30" fmla="*/ 292 w 292"/>
                <a:gd name="T31" fmla="*/ 24 h 189"/>
                <a:gd name="T32" fmla="*/ 292 w 292"/>
                <a:gd name="T33" fmla="*/ 23 h 189"/>
                <a:gd name="T34" fmla="*/ 292 w 292"/>
                <a:gd name="T35" fmla="*/ 23 h 189"/>
                <a:gd name="T36" fmla="*/ 291 w 292"/>
                <a:gd name="T37" fmla="*/ 22 h 189"/>
                <a:gd name="T38" fmla="*/ 291 w 292"/>
                <a:gd name="T39" fmla="*/ 21 h 189"/>
                <a:gd name="T40" fmla="*/ 290 w 292"/>
                <a:gd name="T41" fmla="*/ 21 h 189"/>
                <a:gd name="T42" fmla="*/ 290 w 292"/>
                <a:gd name="T43" fmla="*/ 21 h 189"/>
                <a:gd name="T44" fmla="*/ 290 w 292"/>
                <a:gd name="T45" fmla="*/ 20 h 189"/>
                <a:gd name="T46" fmla="*/ 290 w 292"/>
                <a:gd name="T47" fmla="*/ 19 h 189"/>
                <a:gd name="T48" fmla="*/ 290 w 292"/>
                <a:gd name="T49" fmla="*/ 19 h 189"/>
                <a:gd name="T50" fmla="*/ 289 w 292"/>
                <a:gd name="T51" fmla="*/ 19 h 189"/>
                <a:gd name="T52" fmla="*/ 289 w 292"/>
                <a:gd name="T53" fmla="*/ 18 h 189"/>
                <a:gd name="T54" fmla="*/ 288 w 292"/>
                <a:gd name="T55" fmla="*/ 18 h 189"/>
                <a:gd name="T56" fmla="*/ 288 w 292"/>
                <a:gd name="T57" fmla="*/ 18 h 189"/>
                <a:gd name="T58" fmla="*/ 287 w 292"/>
                <a:gd name="T59" fmla="*/ 17 h 189"/>
                <a:gd name="T60" fmla="*/ 287 w 292"/>
                <a:gd name="T61" fmla="*/ 17 h 189"/>
                <a:gd name="T62" fmla="*/ 286 w 292"/>
                <a:gd name="T63" fmla="*/ 17 h 189"/>
                <a:gd name="T64" fmla="*/ 286 w 292"/>
                <a:gd name="T65" fmla="*/ 17 h 189"/>
                <a:gd name="T66" fmla="*/ 240 w 292"/>
                <a:gd name="T67" fmla="*/ 2 h 189"/>
                <a:gd name="T68" fmla="*/ 228 w 292"/>
                <a:gd name="T69" fmla="*/ 8 h 189"/>
                <a:gd name="T70" fmla="*/ 235 w 292"/>
                <a:gd name="T71" fmla="*/ 20 h 189"/>
                <a:gd name="T72" fmla="*/ 259 w 292"/>
                <a:gd name="T73" fmla="*/ 28 h 189"/>
                <a:gd name="T74" fmla="*/ 7 w 292"/>
                <a:gd name="T75" fmla="*/ 172 h 189"/>
                <a:gd name="T76" fmla="*/ 3 w 292"/>
                <a:gd name="T77" fmla="*/ 185 h 189"/>
                <a:gd name="T78" fmla="*/ 11 w 292"/>
                <a:gd name="T7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2" h="189">
                  <a:moveTo>
                    <a:pt x="11" y="189"/>
                  </a:moveTo>
                  <a:cubicBezTo>
                    <a:pt x="13" y="189"/>
                    <a:pt x="14" y="189"/>
                    <a:pt x="16" y="188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58" y="73"/>
                    <a:pt x="260" y="78"/>
                    <a:pt x="266" y="79"/>
                  </a:cubicBezTo>
                  <a:cubicBezTo>
                    <a:pt x="266" y="80"/>
                    <a:pt x="267" y="80"/>
                    <a:pt x="268" y="80"/>
                  </a:cubicBezTo>
                  <a:cubicBezTo>
                    <a:pt x="272" y="80"/>
                    <a:pt x="276" y="77"/>
                    <a:pt x="278" y="73"/>
                  </a:cubicBezTo>
                  <a:cubicBezTo>
                    <a:pt x="292" y="28"/>
                    <a:pt x="292" y="28"/>
                    <a:pt x="292" y="28"/>
                  </a:cubicBezTo>
                  <a:cubicBezTo>
                    <a:pt x="292" y="28"/>
                    <a:pt x="292" y="28"/>
                    <a:pt x="292" y="28"/>
                  </a:cubicBezTo>
                  <a:cubicBezTo>
                    <a:pt x="292" y="28"/>
                    <a:pt x="292" y="27"/>
                    <a:pt x="292" y="27"/>
                  </a:cubicBezTo>
                  <a:cubicBezTo>
                    <a:pt x="292" y="27"/>
                    <a:pt x="292" y="27"/>
                    <a:pt x="292" y="26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92" y="26"/>
                    <a:pt x="292" y="26"/>
                    <a:pt x="292" y="25"/>
                  </a:cubicBezTo>
                  <a:cubicBezTo>
                    <a:pt x="292" y="25"/>
                    <a:pt x="292" y="25"/>
                    <a:pt x="292" y="25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2"/>
                    <a:pt x="291" y="22"/>
                    <a:pt x="291" y="22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91" y="21"/>
                    <a:pt x="291" y="21"/>
                    <a:pt x="290" y="21"/>
                  </a:cubicBezTo>
                  <a:cubicBezTo>
                    <a:pt x="290" y="21"/>
                    <a:pt x="290" y="21"/>
                    <a:pt x="290" y="21"/>
                  </a:cubicBezTo>
                  <a:cubicBezTo>
                    <a:pt x="290" y="20"/>
                    <a:pt x="290" y="20"/>
                    <a:pt x="290" y="20"/>
                  </a:cubicBezTo>
                  <a:cubicBezTo>
                    <a:pt x="290" y="20"/>
                    <a:pt x="290" y="20"/>
                    <a:pt x="290" y="19"/>
                  </a:cubicBezTo>
                  <a:cubicBezTo>
                    <a:pt x="290" y="19"/>
                    <a:pt x="290" y="19"/>
                    <a:pt x="290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35" y="0"/>
                    <a:pt x="230" y="3"/>
                    <a:pt x="228" y="8"/>
                  </a:cubicBezTo>
                  <a:cubicBezTo>
                    <a:pt x="227" y="13"/>
                    <a:pt x="229" y="18"/>
                    <a:pt x="235" y="20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2" y="174"/>
                    <a:pt x="0" y="180"/>
                    <a:pt x="3" y="185"/>
                  </a:cubicBezTo>
                  <a:cubicBezTo>
                    <a:pt x="5" y="188"/>
                    <a:pt x="8" y="189"/>
                    <a:pt x="11" y="189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" name="CustomIcon">
            <a:extLst>
              <a:ext uri="{FF2B5EF4-FFF2-40B4-BE49-F238E27FC236}">
                <a16:creationId xmlns:a16="http://schemas.microsoft.com/office/drawing/2014/main" xmlns="" id="{69CB7FB9-9D01-493B-BC2E-0932057A4CDE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287630" y="1740762"/>
            <a:ext cx="257537" cy="258404"/>
            <a:chOff x="3175" y="-6350"/>
            <a:chExt cx="1414463" cy="1419225"/>
          </a:xfrm>
          <a:solidFill>
            <a:schemeClr val="bg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BDB56E00-99CC-4885-8628-4EFB9E959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871538"/>
              <a:ext cx="376238" cy="414338"/>
            </a:xfrm>
            <a:custGeom>
              <a:avLst/>
              <a:gdLst>
                <a:gd name="T0" fmla="*/ 10 w 114"/>
                <a:gd name="T1" fmla="*/ 125 h 125"/>
                <a:gd name="T2" fmla="*/ 104 w 114"/>
                <a:gd name="T3" fmla="*/ 125 h 125"/>
                <a:gd name="T4" fmla="*/ 114 w 114"/>
                <a:gd name="T5" fmla="*/ 115 h 125"/>
                <a:gd name="T6" fmla="*/ 114 w 114"/>
                <a:gd name="T7" fmla="*/ 10 h 125"/>
                <a:gd name="T8" fmla="*/ 104 w 114"/>
                <a:gd name="T9" fmla="*/ 0 h 125"/>
                <a:gd name="T10" fmla="*/ 10 w 114"/>
                <a:gd name="T11" fmla="*/ 0 h 125"/>
                <a:gd name="T12" fmla="*/ 0 w 114"/>
                <a:gd name="T13" fmla="*/ 10 h 125"/>
                <a:gd name="T14" fmla="*/ 0 w 114"/>
                <a:gd name="T15" fmla="*/ 115 h 125"/>
                <a:gd name="T16" fmla="*/ 10 w 114"/>
                <a:gd name="T17" fmla="*/ 125 h 125"/>
                <a:gd name="T18" fmla="*/ 19 w 114"/>
                <a:gd name="T19" fmla="*/ 19 h 125"/>
                <a:gd name="T20" fmla="*/ 95 w 114"/>
                <a:gd name="T21" fmla="*/ 19 h 125"/>
                <a:gd name="T22" fmla="*/ 95 w 114"/>
                <a:gd name="T23" fmla="*/ 106 h 125"/>
                <a:gd name="T24" fmla="*/ 19 w 114"/>
                <a:gd name="T25" fmla="*/ 106 h 125"/>
                <a:gd name="T26" fmla="*/ 19 w 114"/>
                <a:gd name="T27" fmla="*/ 19 h 125"/>
                <a:gd name="T28" fmla="*/ 19 w 114"/>
                <a:gd name="T29" fmla="*/ 1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25">
                  <a:moveTo>
                    <a:pt x="10" y="125"/>
                  </a:moveTo>
                  <a:cubicBezTo>
                    <a:pt x="104" y="125"/>
                    <a:pt x="104" y="125"/>
                    <a:pt x="104" y="125"/>
                  </a:cubicBezTo>
                  <a:cubicBezTo>
                    <a:pt x="110" y="125"/>
                    <a:pt x="114" y="121"/>
                    <a:pt x="114" y="115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4"/>
                    <a:pt x="110" y="0"/>
                    <a:pt x="10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1"/>
                    <a:pt x="5" y="125"/>
                    <a:pt x="10" y="125"/>
                  </a:cubicBezTo>
                  <a:close/>
                  <a:moveTo>
                    <a:pt x="19" y="19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33AB639E-09E4-40BB-BA1D-25491FFBE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288" y="614363"/>
              <a:ext cx="376238" cy="671513"/>
            </a:xfrm>
            <a:custGeom>
              <a:avLst/>
              <a:gdLst>
                <a:gd name="T0" fmla="*/ 9 w 114"/>
                <a:gd name="T1" fmla="*/ 0 h 202"/>
                <a:gd name="T2" fmla="*/ 0 w 114"/>
                <a:gd name="T3" fmla="*/ 10 h 202"/>
                <a:gd name="T4" fmla="*/ 0 w 114"/>
                <a:gd name="T5" fmla="*/ 192 h 202"/>
                <a:gd name="T6" fmla="*/ 9 w 114"/>
                <a:gd name="T7" fmla="*/ 202 h 202"/>
                <a:gd name="T8" fmla="*/ 104 w 114"/>
                <a:gd name="T9" fmla="*/ 202 h 202"/>
                <a:gd name="T10" fmla="*/ 114 w 114"/>
                <a:gd name="T11" fmla="*/ 192 h 202"/>
                <a:gd name="T12" fmla="*/ 114 w 114"/>
                <a:gd name="T13" fmla="*/ 10 h 202"/>
                <a:gd name="T14" fmla="*/ 104 w 114"/>
                <a:gd name="T15" fmla="*/ 0 h 202"/>
                <a:gd name="T16" fmla="*/ 9 w 114"/>
                <a:gd name="T17" fmla="*/ 0 h 202"/>
                <a:gd name="T18" fmla="*/ 9 w 114"/>
                <a:gd name="T19" fmla="*/ 0 h 202"/>
                <a:gd name="T20" fmla="*/ 95 w 114"/>
                <a:gd name="T21" fmla="*/ 183 h 202"/>
                <a:gd name="T22" fmla="*/ 19 w 114"/>
                <a:gd name="T23" fmla="*/ 183 h 202"/>
                <a:gd name="T24" fmla="*/ 19 w 114"/>
                <a:gd name="T25" fmla="*/ 20 h 202"/>
                <a:gd name="T26" fmla="*/ 95 w 114"/>
                <a:gd name="T27" fmla="*/ 20 h 202"/>
                <a:gd name="T28" fmla="*/ 95 w 114"/>
                <a:gd name="T29" fmla="*/ 183 h 202"/>
                <a:gd name="T30" fmla="*/ 95 w 114"/>
                <a:gd name="T31" fmla="*/ 18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202">
                  <a:moveTo>
                    <a:pt x="9" y="0"/>
                  </a:moveTo>
                  <a:cubicBezTo>
                    <a:pt x="5" y="0"/>
                    <a:pt x="0" y="5"/>
                    <a:pt x="0" y="1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5" y="202"/>
                    <a:pt x="9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10" y="202"/>
                    <a:pt x="114" y="198"/>
                    <a:pt x="114" y="192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5"/>
                    <a:pt x="110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5" y="183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5" y="183"/>
                    <a:pt x="95" y="183"/>
                    <a:pt x="95" y="183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xmlns="" id="{C901B2BB-BA8A-4F26-9DD7-C3752F3398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382588"/>
              <a:ext cx="373063" cy="903288"/>
            </a:xfrm>
            <a:custGeom>
              <a:avLst/>
              <a:gdLst>
                <a:gd name="T0" fmla="*/ 0 w 113"/>
                <a:gd name="T1" fmla="*/ 10 h 272"/>
                <a:gd name="T2" fmla="*/ 0 w 113"/>
                <a:gd name="T3" fmla="*/ 262 h 272"/>
                <a:gd name="T4" fmla="*/ 9 w 113"/>
                <a:gd name="T5" fmla="*/ 272 h 272"/>
                <a:gd name="T6" fmla="*/ 104 w 113"/>
                <a:gd name="T7" fmla="*/ 272 h 272"/>
                <a:gd name="T8" fmla="*/ 113 w 113"/>
                <a:gd name="T9" fmla="*/ 262 h 272"/>
                <a:gd name="T10" fmla="*/ 113 w 113"/>
                <a:gd name="T11" fmla="*/ 10 h 272"/>
                <a:gd name="T12" fmla="*/ 104 w 113"/>
                <a:gd name="T13" fmla="*/ 0 h 272"/>
                <a:gd name="T14" fmla="*/ 9 w 113"/>
                <a:gd name="T15" fmla="*/ 0 h 272"/>
                <a:gd name="T16" fmla="*/ 0 w 113"/>
                <a:gd name="T17" fmla="*/ 10 h 272"/>
                <a:gd name="T18" fmla="*/ 19 w 113"/>
                <a:gd name="T19" fmla="*/ 19 h 272"/>
                <a:gd name="T20" fmla="*/ 95 w 113"/>
                <a:gd name="T21" fmla="*/ 19 h 272"/>
                <a:gd name="T22" fmla="*/ 95 w 113"/>
                <a:gd name="T23" fmla="*/ 253 h 272"/>
                <a:gd name="T24" fmla="*/ 19 w 113"/>
                <a:gd name="T25" fmla="*/ 253 h 272"/>
                <a:gd name="T26" fmla="*/ 19 w 113"/>
                <a:gd name="T27" fmla="*/ 19 h 272"/>
                <a:gd name="T28" fmla="*/ 19 w 113"/>
                <a:gd name="T29" fmla="*/ 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72">
                  <a:moveTo>
                    <a:pt x="0" y="1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268"/>
                    <a:pt x="4" y="272"/>
                    <a:pt x="9" y="272"/>
                  </a:cubicBezTo>
                  <a:cubicBezTo>
                    <a:pt x="104" y="272"/>
                    <a:pt x="104" y="272"/>
                    <a:pt x="104" y="272"/>
                  </a:cubicBezTo>
                  <a:cubicBezTo>
                    <a:pt x="109" y="272"/>
                    <a:pt x="113" y="268"/>
                    <a:pt x="113" y="26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lose/>
                  <a:moveTo>
                    <a:pt x="19" y="19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95" y="253"/>
                    <a:pt x="95" y="253"/>
                    <a:pt x="95" y="253"/>
                  </a:cubicBezTo>
                  <a:cubicBezTo>
                    <a:pt x="19" y="253"/>
                    <a:pt x="19" y="253"/>
                    <a:pt x="19" y="25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xmlns="" id="{8FE6AFFF-F8BD-451B-B7F1-F9430D6B7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352550"/>
              <a:ext cx="1414463" cy="60325"/>
            </a:xfrm>
            <a:custGeom>
              <a:avLst/>
              <a:gdLst>
                <a:gd name="T0" fmla="*/ 418 w 428"/>
                <a:gd name="T1" fmla="*/ 0 h 18"/>
                <a:gd name="T2" fmla="*/ 9 w 428"/>
                <a:gd name="T3" fmla="*/ 0 h 18"/>
                <a:gd name="T4" fmla="*/ 0 w 428"/>
                <a:gd name="T5" fmla="*/ 9 h 18"/>
                <a:gd name="T6" fmla="*/ 9 w 428"/>
                <a:gd name="T7" fmla="*/ 18 h 18"/>
                <a:gd name="T8" fmla="*/ 418 w 428"/>
                <a:gd name="T9" fmla="*/ 18 h 18"/>
                <a:gd name="T10" fmla="*/ 428 w 428"/>
                <a:gd name="T11" fmla="*/ 9 h 18"/>
                <a:gd name="T12" fmla="*/ 418 w 42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18">
                  <a:moveTo>
                    <a:pt x="41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4" y="18"/>
                    <a:pt x="428" y="14"/>
                    <a:pt x="428" y="9"/>
                  </a:cubicBezTo>
                  <a:cubicBezTo>
                    <a:pt x="428" y="4"/>
                    <a:pt x="424" y="0"/>
                    <a:pt x="418" y="0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xmlns="" id="{49CCA793-83D6-4613-8111-0BA42CB03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8" y="-6350"/>
              <a:ext cx="965200" cy="628650"/>
            </a:xfrm>
            <a:custGeom>
              <a:avLst/>
              <a:gdLst>
                <a:gd name="T0" fmla="*/ 11 w 292"/>
                <a:gd name="T1" fmla="*/ 189 h 189"/>
                <a:gd name="T2" fmla="*/ 16 w 292"/>
                <a:gd name="T3" fmla="*/ 188 h 189"/>
                <a:gd name="T4" fmla="*/ 266 w 292"/>
                <a:gd name="T5" fmla="*/ 45 h 189"/>
                <a:gd name="T6" fmla="*/ 259 w 292"/>
                <a:gd name="T7" fmla="*/ 67 h 189"/>
                <a:gd name="T8" fmla="*/ 266 w 292"/>
                <a:gd name="T9" fmla="*/ 79 h 189"/>
                <a:gd name="T10" fmla="*/ 268 w 292"/>
                <a:gd name="T11" fmla="*/ 80 h 189"/>
                <a:gd name="T12" fmla="*/ 278 w 292"/>
                <a:gd name="T13" fmla="*/ 73 h 189"/>
                <a:gd name="T14" fmla="*/ 292 w 292"/>
                <a:gd name="T15" fmla="*/ 28 h 189"/>
                <a:gd name="T16" fmla="*/ 292 w 292"/>
                <a:gd name="T17" fmla="*/ 28 h 189"/>
                <a:gd name="T18" fmla="*/ 292 w 292"/>
                <a:gd name="T19" fmla="*/ 27 h 189"/>
                <a:gd name="T20" fmla="*/ 292 w 292"/>
                <a:gd name="T21" fmla="*/ 26 h 189"/>
                <a:gd name="T22" fmla="*/ 292 w 292"/>
                <a:gd name="T23" fmla="*/ 26 h 189"/>
                <a:gd name="T24" fmla="*/ 292 w 292"/>
                <a:gd name="T25" fmla="*/ 25 h 189"/>
                <a:gd name="T26" fmla="*/ 292 w 292"/>
                <a:gd name="T27" fmla="*/ 25 h 189"/>
                <a:gd name="T28" fmla="*/ 292 w 292"/>
                <a:gd name="T29" fmla="*/ 24 h 189"/>
                <a:gd name="T30" fmla="*/ 292 w 292"/>
                <a:gd name="T31" fmla="*/ 24 h 189"/>
                <a:gd name="T32" fmla="*/ 292 w 292"/>
                <a:gd name="T33" fmla="*/ 23 h 189"/>
                <a:gd name="T34" fmla="*/ 292 w 292"/>
                <a:gd name="T35" fmla="*/ 23 h 189"/>
                <a:gd name="T36" fmla="*/ 291 w 292"/>
                <a:gd name="T37" fmla="*/ 22 h 189"/>
                <a:gd name="T38" fmla="*/ 291 w 292"/>
                <a:gd name="T39" fmla="*/ 21 h 189"/>
                <a:gd name="T40" fmla="*/ 290 w 292"/>
                <a:gd name="T41" fmla="*/ 21 h 189"/>
                <a:gd name="T42" fmla="*/ 290 w 292"/>
                <a:gd name="T43" fmla="*/ 21 h 189"/>
                <a:gd name="T44" fmla="*/ 290 w 292"/>
                <a:gd name="T45" fmla="*/ 20 h 189"/>
                <a:gd name="T46" fmla="*/ 290 w 292"/>
                <a:gd name="T47" fmla="*/ 19 h 189"/>
                <a:gd name="T48" fmla="*/ 290 w 292"/>
                <a:gd name="T49" fmla="*/ 19 h 189"/>
                <a:gd name="T50" fmla="*/ 289 w 292"/>
                <a:gd name="T51" fmla="*/ 19 h 189"/>
                <a:gd name="T52" fmla="*/ 289 w 292"/>
                <a:gd name="T53" fmla="*/ 18 h 189"/>
                <a:gd name="T54" fmla="*/ 288 w 292"/>
                <a:gd name="T55" fmla="*/ 18 h 189"/>
                <a:gd name="T56" fmla="*/ 288 w 292"/>
                <a:gd name="T57" fmla="*/ 18 h 189"/>
                <a:gd name="T58" fmla="*/ 287 w 292"/>
                <a:gd name="T59" fmla="*/ 17 h 189"/>
                <a:gd name="T60" fmla="*/ 287 w 292"/>
                <a:gd name="T61" fmla="*/ 17 h 189"/>
                <a:gd name="T62" fmla="*/ 286 w 292"/>
                <a:gd name="T63" fmla="*/ 17 h 189"/>
                <a:gd name="T64" fmla="*/ 286 w 292"/>
                <a:gd name="T65" fmla="*/ 17 h 189"/>
                <a:gd name="T66" fmla="*/ 240 w 292"/>
                <a:gd name="T67" fmla="*/ 2 h 189"/>
                <a:gd name="T68" fmla="*/ 228 w 292"/>
                <a:gd name="T69" fmla="*/ 8 h 189"/>
                <a:gd name="T70" fmla="*/ 235 w 292"/>
                <a:gd name="T71" fmla="*/ 20 h 189"/>
                <a:gd name="T72" fmla="*/ 259 w 292"/>
                <a:gd name="T73" fmla="*/ 28 h 189"/>
                <a:gd name="T74" fmla="*/ 7 w 292"/>
                <a:gd name="T75" fmla="*/ 172 h 189"/>
                <a:gd name="T76" fmla="*/ 3 w 292"/>
                <a:gd name="T77" fmla="*/ 185 h 189"/>
                <a:gd name="T78" fmla="*/ 11 w 292"/>
                <a:gd name="T7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2" h="189">
                  <a:moveTo>
                    <a:pt x="11" y="189"/>
                  </a:moveTo>
                  <a:cubicBezTo>
                    <a:pt x="13" y="189"/>
                    <a:pt x="14" y="189"/>
                    <a:pt x="16" y="188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58" y="73"/>
                    <a:pt x="260" y="78"/>
                    <a:pt x="266" y="79"/>
                  </a:cubicBezTo>
                  <a:cubicBezTo>
                    <a:pt x="266" y="80"/>
                    <a:pt x="267" y="80"/>
                    <a:pt x="268" y="80"/>
                  </a:cubicBezTo>
                  <a:cubicBezTo>
                    <a:pt x="272" y="80"/>
                    <a:pt x="276" y="77"/>
                    <a:pt x="278" y="73"/>
                  </a:cubicBezTo>
                  <a:cubicBezTo>
                    <a:pt x="292" y="28"/>
                    <a:pt x="292" y="28"/>
                    <a:pt x="292" y="28"/>
                  </a:cubicBezTo>
                  <a:cubicBezTo>
                    <a:pt x="292" y="28"/>
                    <a:pt x="292" y="28"/>
                    <a:pt x="292" y="28"/>
                  </a:cubicBezTo>
                  <a:cubicBezTo>
                    <a:pt x="292" y="28"/>
                    <a:pt x="292" y="27"/>
                    <a:pt x="292" y="27"/>
                  </a:cubicBezTo>
                  <a:cubicBezTo>
                    <a:pt x="292" y="27"/>
                    <a:pt x="292" y="27"/>
                    <a:pt x="292" y="26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92" y="26"/>
                    <a:pt x="292" y="26"/>
                    <a:pt x="292" y="25"/>
                  </a:cubicBezTo>
                  <a:cubicBezTo>
                    <a:pt x="292" y="25"/>
                    <a:pt x="292" y="25"/>
                    <a:pt x="292" y="25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2"/>
                    <a:pt x="291" y="22"/>
                    <a:pt x="291" y="22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91" y="21"/>
                    <a:pt x="291" y="21"/>
                    <a:pt x="290" y="21"/>
                  </a:cubicBezTo>
                  <a:cubicBezTo>
                    <a:pt x="290" y="21"/>
                    <a:pt x="290" y="21"/>
                    <a:pt x="290" y="21"/>
                  </a:cubicBezTo>
                  <a:cubicBezTo>
                    <a:pt x="290" y="20"/>
                    <a:pt x="290" y="20"/>
                    <a:pt x="290" y="20"/>
                  </a:cubicBezTo>
                  <a:cubicBezTo>
                    <a:pt x="290" y="20"/>
                    <a:pt x="290" y="20"/>
                    <a:pt x="290" y="19"/>
                  </a:cubicBezTo>
                  <a:cubicBezTo>
                    <a:pt x="290" y="19"/>
                    <a:pt x="290" y="19"/>
                    <a:pt x="290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35" y="0"/>
                    <a:pt x="230" y="3"/>
                    <a:pt x="228" y="8"/>
                  </a:cubicBezTo>
                  <a:cubicBezTo>
                    <a:pt x="227" y="13"/>
                    <a:pt x="229" y="18"/>
                    <a:pt x="235" y="20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2" y="174"/>
                    <a:pt x="0" y="180"/>
                    <a:pt x="3" y="185"/>
                  </a:cubicBezTo>
                  <a:cubicBezTo>
                    <a:pt x="5" y="188"/>
                    <a:pt x="8" y="189"/>
                    <a:pt x="11" y="189"/>
                  </a:cubicBezTo>
                  <a:close/>
                </a:path>
              </a:pathLst>
            </a:custGeom>
            <a:grpFill/>
            <a:ln w="0" cap="flat" cmpd="sng" algn="ctr">
              <a:solidFill>
                <a:srgbClr val="FFFFFF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2000" dirty="0"/>
              <a:t>Рейтинги ПАО СК «РОСГОССТРАХ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31" name="Picture 7" descr="X:\Finance\Common\Рейтинги\Эксперт РА\logo-expert-r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25" y="2610769"/>
            <a:ext cx="2387052" cy="5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X:\Finance\Common\Рейтинги\S&amp;P\spg_bar_rgb_po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" y="2474206"/>
            <a:ext cx="2447971" cy="9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Musatova J\Presentation\Открытие\68WuEbMA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 t="27886" r="526" b="28466"/>
          <a:stretch/>
        </p:blipFill>
        <p:spPr bwMode="auto">
          <a:xfrm>
            <a:off x="3324817" y="2533239"/>
            <a:ext cx="1959907" cy="8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ятиугольник 33"/>
          <p:cNvSpPr/>
          <p:nvPr/>
        </p:nvSpPr>
        <p:spPr bwMode="auto">
          <a:xfrm>
            <a:off x="1207432" y="3836441"/>
            <a:ext cx="962236" cy="964159"/>
          </a:xfrm>
          <a:prstGeom prst="homePlate">
            <a:avLst>
              <a:gd name="adj" fmla="val 0"/>
            </a:avLst>
          </a:prstGeom>
          <a:solidFill>
            <a:srgbClr val="9E09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2203" rIns="0" bIns="4220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B+</a:t>
            </a:r>
            <a:endParaRPr lang="ru-RU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 bwMode="auto">
          <a:xfrm>
            <a:off x="3311896" y="3836441"/>
            <a:ext cx="962236" cy="964159"/>
          </a:xfrm>
          <a:prstGeom prst="homePlate">
            <a:avLst>
              <a:gd name="adj" fmla="val 0"/>
            </a:avLst>
          </a:prstGeom>
          <a:solidFill>
            <a:srgbClr val="9E09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2203" rIns="0" bIns="4220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B-</a:t>
            </a:r>
          </a:p>
          <a:p>
            <a:pPr algn="ctr">
              <a:spcBef>
                <a:spcPts val="300"/>
              </a:spcBef>
            </a:pPr>
            <a:r>
              <a:rPr lang="en-US" sz="2000" b="0" dirty="0">
                <a:solidFill>
                  <a:schemeClr val="bg1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(FSR</a:t>
            </a:r>
            <a:r>
              <a:rPr lang="en-US" sz="2000" b="0" dirty="0" smtClean="0">
                <a:solidFill>
                  <a:schemeClr val="bg1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)</a:t>
            </a:r>
            <a:endParaRPr lang="en-US" sz="2000" b="0" dirty="0">
              <a:solidFill>
                <a:schemeClr val="bg1"/>
              </a:solidFill>
              <a:latin typeface="Arial" pitchFamily="34" charset="0"/>
              <a:ea typeface="Segoe UI" panose="020B0502040204020203" pitchFamily="34" charset="0"/>
              <a:cs typeface="Arial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 bwMode="auto">
          <a:xfrm>
            <a:off x="4511658" y="3836441"/>
            <a:ext cx="962236" cy="964159"/>
          </a:xfrm>
          <a:prstGeom prst="homePlate">
            <a:avLst>
              <a:gd name="adj" fmla="val 0"/>
            </a:avLst>
          </a:prstGeom>
          <a:solidFill>
            <a:srgbClr val="9E09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2203" rIns="0" bIns="4220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bb-</a:t>
            </a:r>
          </a:p>
          <a:p>
            <a:pPr algn="ctr">
              <a:spcBef>
                <a:spcPts val="300"/>
              </a:spcBef>
            </a:pPr>
            <a:r>
              <a:rPr lang="en-US" sz="2000" b="0" dirty="0" smtClean="0">
                <a:solidFill>
                  <a:schemeClr val="bg1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(</a:t>
            </a:r>
            <a:r>
              <a:rPr lang="en-US" sz="2000" b="0" dirty="0">
                <a:solidFill>
                  <a:schemeClr val="bg1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ICR</a:t>
            </a:r>
            <a:r>
              <a:rPr lang="en-US" sz="2000" b="0" dirty="0" smtClean="0">
                <a:solidFill>
                  <a:schemeClr val="bg1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)</a:t>
            </a:r>
            <a:endParaRPr lang="en-US" sz="2000" b="0" dirty="0">
              <a:solidFill>
                <a:schemeClr val="bg1"/>
              </a:solidFill>
              <a:latin typeface="Arial" pitchFamily="34" charset="0"/>
              <a:ea typeface="Segoe UI" panose="020B0502040204020203" pitchFamily="34" charset="0"/>
              <a:cs typeface="Arial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 bwMode="auto">
          <a:xfrm>
            <a:off x="6562511" y="3836441"/>
            <a:ext cx="962236" cy="964159"/>
          </a:xfrm>
          <a:prstGeom prst="homePlate">
            <a:avLst>
              <a:gd name="adj" fmla="val 0"/>
            </a:avLst>
          </a:prstGeom>
          <a:solidFill>
            <a:srgbClr val="9E09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2203" rIns="0" bIns="4220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1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2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ruAA</a:t>
            </a:r>
            <a:r>
              <a:rPr lang="en-US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20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2000" dirty="0" smtClean="0"/>
              <a:t>Клиенты РОСГОССТРАХ </a:t>
            </a:r>
            <a:endParaRPr lang="ru-RU" sz="2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515" y="2009537"/>
            <a:ext cx="653168" cy="6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306" y="5446962"/>
            <a:ext cx="967881" cy="61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0042" y="3650438"/>
            <a:ext cx="1090109" cy="54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517" y="2921985"/>
            <a:ext cx="1411978" cy="41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1702" y="5572786"/>
            <a:ext cx="1102431" cy="34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4229" y="2089188"/>
            <a:ext cx="692237" cy="5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2699" y="5683178"/>
            <a:ext cx="1560496" cy="3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4433" y="2827895"/>
            <a:ext cx="1134250" cy="61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4153" y="2067361"/>
            <a:ext cx="814249" cy="67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9387" y="4616296"/>
            <a:ext cx="1699801" cy="5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05442" y="4992268"/>
            <a:ext cx="1182971" cy="44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0130" y="4587437"/>
            <a:ext cx="1121718" cy="55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28105" y="2204251"/>
            <a:ext cx="1044842" cy="34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3144" y="3742050"/>
            <a:ext cx="1228820" cy="45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14909" y="4328233"/>
            <a:ext cx="1273504" cy="32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14909" y="3632830"/>
            <a:ext cx="1408586" cy="5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10"/>
          <p:cNvSpPr>
            <a:spLocks noChangeAspect="1" noChangeArrowheads="1"/>
          </p:cNvSpPr>
          <p:nvPr/>
        </p:nvSpPr>
        <p:spPr bwMode="auto">
          <a:xfrm>
            <a:off x="63500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215900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2946" y="1355355"/>
            <a:ext cx="330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 smtClean="0">
                <a:solidFill>
                  <a:srgbClr val="9E0918"/>
                </a:solidFill>
              </a:rPr>
              <a:t>ПАО СК «Росгосстрах»</a:t>
            </a:r>
            <a:endParaRPr lang="ru-RU" sz="2000" b="0" dirty="0">
              <a:solidFill>
                <a:srgbClr val="9E091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2734" y="1355355"/>
            <a:ext cx="465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 smtClean="0">
                <a:solidFill>
                  <a:srgbClr val="9E0918"/>
                </a:solidFill>
              </a:rPr>
              <a:t>ООО СК «Росгосстрах Жизнь»</a:t>
            </a:r>
            <a:endParaRPr lang="ru-RU" sz="2000" b="0" dirty="0">
              <a:solidFill>
                <a:srgbClr val="9E0918"/>
              </a:solidFill>
            </a:endParaRPr>
          </a:p>
        </p:txBody>
      </p:sp>
      <p:pic>
        <p:nvPicPr>
          <p:cNvPr id="12296" name="Picture 8" descr="https://www.hasangenc.com/wp-content/uploads/2019/02/1548832489_Experian_LOGO__2_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6" y="5263018"/>
            <a:ext cx="1512789" cy="7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 descr="C:\Users\EKapralova\Desktop\news_0950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35" y="2193906"/>
            <a:ext cx="1477004" cy="4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Users\EKapralova\Desktop\30cc7dace9f19ca1b199c3b6e62225d8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53" y="2106555"/>
            <a:ext cx="744097" cy="72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13" descr="C:\Users\KOVaskin\Desktop\ДМС\Презентации\лого\ООО ЛУКОЙЛ-ПЕРМЬ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34" y="2990850"/>
            <a:ext cx="1477005" cy="348182"/>
          </a:xfrm>
          <a:prstGeom prst="rect">
            <a:avLst/>
          </a:prstGeom>
          <a:noFill/>
          <a:extLst/>
        </p:spPr>
      </p:pic>
      <p:pic>
        <p:nvPicPr>
          <p:cNvPr id="40" name="Рисунок 39" descr="Описание: image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2" y="2067362"/>
            <a:ext cx="567482" cy="658252"/>
          </a:xfrm>
          <a:prstGeom prst="rect">
            <a:avLst/>
          </a:prstGeom>
          <a:noFill/>
          <a:extLst/>
        </p:spPr>
      </p:pic>
      <p:pic>
        <p:nvPicPr>
          <p:cNvPr id="12290" name="Picture 2" descr="https://www.winworld.net/wp-content/uploads/2017/09/Bostik-Logo-copy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30" y="3800542"/>
            <a:ext cx="1459543" cy="69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geobia2016.com/wp-content/uploads/2016/01/GEN_BLU_Scaleable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35" y="4815479"/>
            <a:ext cx="1309890" cy="3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logos-vector.com/images/logo/xxl/7/1/1/71143/SGS_1ea63_450x450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2" y="4823290"/>
            <a:ext cx="1219747" cy="32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apteka.marata41.ru/upload/iblock/d48/d487434d99ced15189a156fb56f712ce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38" y="5370587"/>
            <a:ext cx="2088449" cy="4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fuoks.oviont.info/wp-content/uploads/2019/03/%D0%A0%D1%83%D1%81%D1%81%D0%BA%D0%B8%D0%B9_%D1%81%D1%82%D0%B0%D0%BD%D0%B4%D0%B0%D1%80%D1%82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4" y="2864679"/>
            <a:ext cx="1447963" cy="9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imashkova\AppData\Local\Microsoft\Windows\Temporary Internet Files\Content.Outlook\FKUHCRNA\METRO_logo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0" y="3933481"/>
            <a:ext cx="1389512" cy="4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1991" y="236591"/>
            <a:ext cx="7787542" cy="729854"/>
          </a:xfrm>
          <a:prstGeom prst="rect">
            <a:avLst/>
          </a:prstGeom>
        </p:spPr>
        <p:txBody>
          <a:bodyPr l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endParaRPr lang="ru-RU" altLang="ru-RU" sz="2000" dirty="0" smtClean="0">
              <a:latin typeface="Arial" charset="0"/>
            </a:endParaRPr>
          </a:p>
          <a:p>
            <a:r>
              <a:rPr lang="ru-RU" altLang="ru-RU" sz="2000" dirty="0" smtClean="0">
                <a:latin typeface="Arial" charset="0"/>
              </a:rPr>
              <a:t>Страхование строительно-монтажных рисков </a:t>
            </a:r>
          </a:p>
          <a:p>
            <a:r>
              <a:rPr lang="ru-RU" altLang="ru-RU" sz="2000" dirty="0" smtClean="0">
                <a:latin typeface="Arial" charset="0"/>
              </a:rPr>
              <a:t>и </a:t>
            </a:r>
            <a:r>
              <a:rPr lang="ru-RU" altLang="ru-RU" sz="2000" dirty="0">
                <a:latin typeface="Arial" charset="0"/>
              </a:rPr>
              <a:t>гражданской </a:t>
            </a:r>
            <a:r>
              <a:rPr lang="ru-RU" altLang="ru-RU" sz="2000" dirty="0" smtClean="0">
                <a:latin typeface="Arial" charset="0"/>
              </a:rPr>
              <a:t>ответственности перед </a:t>
            </a:r>
            <a:r>
              <a:rPr lang="ru-RU" altLang="ru-RU" sz="2000" dirty="0">
                <a:latin typeface="Arial" charset="0"/>
              </a:rPr>
              <a:t>третьими лицами </a:t>
            </a:r>
            <a:endParaRPr lang="ru-RU" altLang="ru-RU" sz="2000" kern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1FA2A-F501-48F9-91E6-859C1C08A95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9" name="Заголовок 5"/>
          <p:cNvSpPr txBox="1">
            <a:spLocks/>
          </p:cNvSpPr>
          <p:nvPr/>
        </p:nvSpPr>
        <p:spPr>
          <a:xfrm>
            <a:off x="6832369" y="1653364"/>
            <a:ext cx="884835" cy="422353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35" b="1" i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/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9" y="2480370"/>
            <a:ext cx="4290422" cy="2413363"/>
          </a:xfrm>
          <a:prstGeom prst="rect">
            <a:avLst/>
          </a:prstGeom>
        </p:spPr>
      </p:pic>
      <p:sp>
        <p:nvSpPr>
          <p:cNvPr id="8" name="Подзаголовок 3"/>
          <p:cNvSpPr>
            <a:spLocks noGrp="1"/>
          </p:cNvSpPr>
          <p:nvPr>
            <p:ph type="subTitle" idx="11"/>
          </p:nvPr>
        </p:nvSpPr>
        <p:spPr>
          <a:xfrm>
            <a:off x="4735491" y="1836385"/>
            <a:ext cx="3976491" cy="240244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FF6600"/>
              </a:buClr>
            </a:pPr>
            <a:r>
              <a:rPr lang="ru-RU" sz="1400" kern="1200" dirty="0">
                <a:solidFill>
                  <a:srgbClr val="9E0918"/>
                </a:solidFill>
                <a:latin typeface="Arial" charset="0"/>
                <a:cs typeface="Arial" charset="0"/>
              </a:rPr>
              <a:t>ПАО СК «</a:t>
            </a:r>
            <a:r>
              <a:rPr lang="ru-RU" sz="1400" kern="1200" dirty="0" smtClean="0">
                <a:solidFill>
                  <a:srgbClr val="9E0918"/>
                </a:solidFill>
                <a:latin typeface="Arial" charset="0"/>
                <a:cs typeface="Arial" charset="0"/>
              </a:rPr>
              <a:t>РОСГОССТРАХ» </a:t>
            </a:r>
            <a:r>
              <a:rPr lang="ru-RU" sz="1400" kern="1200" dirty="0" smtClean="0">
                <a:solidFill>
                  <a:srgbClr val="9E0918"/>
                </a:solidFill>
                <a:latin typeface="Arial" charset="0"/>
                <a:cs typeface="Arial" charset="0"/>
              </a:rPr>
              <a:t>предлагает:</a:t>
            </a:r>
            <a:endParaRPr lang="ru-RU" sz="1400" kern="1200" dirty="0" smtClean="0">
              <a:solidFill>
                <a:srgbClr val="9E0918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FF6600"/>
              </a:buClr>
            </a:pPr>
            <a:endParaRPr lang="ru-RU" sz="1400" kern="1200" dirty="0" smtClean="0">
              <a:solidFill>
                <a:srgbClr val="9E0918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дистанционное </a:t>
            </a:r>
            <a:r>
              <a:rPr lang="ru-RU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согласование необходимых условий в режиме онлайн</a:t>
            </a:r>
            <a:r>
              <a:rPr lang="ru-RU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выгодную стоимость страхования; </a:t>
            </a:r>
            <a:endPara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оформление документов дистанционно по экспресс-методике без лишних бумаг</a:t>
            </a:r>
            <a:r>
              <a:rPr lang="ru-RU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оригиналы </a:t>
            </a:r>
            <a:r>
              <a:rPr lang="ru-RU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документов направляются с помощью курьерской доставки либо экспресс-почтой.</a:t>
            </a:r>
          </a:p>
        </p:txBody>
      </p:sp>
    </p:spTree>
    <p:extLst>
      <p:ext uri="{BB962C8B-B14F-4D97-AF65-F5344CB8AC3E}">
        <p14:creationId xmlns:p14="http://schemas.microsoft.com/office/powerpoint/2010/main" val="9469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1FA2A-F501-48F9-91E6-859C1C08A95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19718" y="1371601"/>
            <a:ext cx="5738015" cy="4604196"/>
          </a:xfrm>
          <a:prstGeom prst="flowChartAlternateProcess">
            <a:avLst/>
          </a:prstGeom>
          <a:ln>
            <a:noFill/>
          </a:ln>
          <a:effectLst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lnSpc>
                <a:spcPct val="110000"/>
              </a:lnSpc>
              <a:buClr>
                <a:srgbClr val="FF6600"/>
              </a:buClr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2"/>
          <p:cNvSpPr txBox="1">
            <a:spLocks noGrp="1" noChangeArrowheads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l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endParaRPr lang="ru-RU" altLang="ru-RU" sz="2000" dirty="0" smtClean="0">
              <a:latin typeface="Arial" charset="0"/>
            </a:endParaRPr>
          </a:p>
          <a:p>
            <a:r>
              <a:rPr lang="ru-RU" altLang="ru-RU" sz="2000" dirty="0">
                <a:latin typeface="Arial" charset="0"/>
              </a:rPr>
              <a:t>Страхование строительно-монтажных рисков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и гражданской </a:t>
            </a:r>
            <a:r>
              <a:rPr lang="ru-RU" altLang="ru-RU" sz="2000" dirty="0" smtClean="0">
                <a:latin typeface="Arial" charset="0"/>
              </a:rPr>
              <a:t>ответственности перед </a:t>
            </a:r>
            <a:r>
              <a:rPr lang="ru-RU" altLang="ru-RU" sz="2000" dirty="0">
                <a:latin typeface="Arial" charset="0"/>
              </a:rPr>
              <a:t>третьими лицами </a:t>
            </a:r>
            <a:br>
              <a:rPr lang="ru-RU" altLang="ru-RU" sz="2000" dirty="0">
                <a:latin typeface="Arial" charset="0"/>
              </a:rPr>
            </a:br>
            <a:endParaRPr lang="ru-RU" altLang="ru-RU" sz="2000" kern="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19542"/>
              </p:ext>
            </p:extLst>
          </p:nvPr>
        </p:nvGraphicFramePr>
        <p:xfrm>
          <a:off x="328612" y="1371602"/>
          <a:ext cx="8454780" cy="51154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96521"/>
                <a:gridCol w="6658259"/>
              </a:tblGrid>
              <a:tr h="37249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СТРАХОВАТЕЛЬ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Подрядчики</a:t>
                      </a:r>
                      <a:r>
                        <a:rPr lang="ru-RU" sz="1200" b="0" baseline="0" dirty="0" smtClean="0"/>
                        <a:t> </a:t>
                      </a:r>
                      <a:endParaRPr lang="ru-RU" sz="1200" b="0" dirty="0"/>
                    </a:p>
                  </a:txBody>
                  <a:tcPr/>
                </a:tc>
              </a:tr>
              <a:tr h="59270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ОБЪЕКТ СТРОИТЕЛЬСТВА/</a:t>
                      </a:r>
                    </a:p>
                    <a:p>
                      <a:r>
                        <a:rPr lang="ru-RU" sz="1100" b="1" dirty="0" smtClean="0"/>
                        <a:t>МОНТАЖА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Реконструкция и/или капитальный ремонт</a:t>
                      </a:r>
                      <a:endParaRPr lang="ru-RU" sz="1200" dirty="0"/>
                    </a:p>
                  </a:txBody>
                  <a:tcPr/>
                </a:tc>
              </a:tr>
              <a:tr h="51527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ЗАКАЗЧИК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НЕКОММЕРЧЕСКАЯ</a:t>
                      </a:r>
                      <a:r>
                        <a:rPr lang="ru-RU" sz="1200" baseline="0" dirty="0" smtClean="0"/>
                        <a:t> ОРГАНИЗАЦИЯ «ФОНД КАПИТАЛЬНОГО РЕМОНТА МНОГОКВАРТИРНЫХ ДОМОВ ВЛАДИМИРСКОЙ ОБЛАСТИ»</a:t>
                      </a:r>
                      <a:endParaRPr lang="ru-RU" sz="1200" dirty="0"/>
                    </a:p>
                  </a:txBody>
                  <a:tcPr/>
                </a:tc>
              </a:tr>
              <a:tr h="465203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ТЕРРИТОРИЯ СТРАХОВАНИЯ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Владимирская область 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 СТРАХОВАНИЯ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 31.12.2020 г</a:t>
                      </a:r>
                      <a:endParaRPr lang="ru-RU" sz="1200" dirty="0"/>
                    </a:p>
                  </a:txBody>
                  <a:tcPr/>
                </a:tc>
              </a:tr>
              <a:tr h="372494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 СТРАХОВАНИЕ ИМУЩЕСТВА ПРИ ПРОИЗВОДСТВЕ СТРОИТЕЛЬНОМОНТАЖНЫХ РАБОТ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ЗАСТРАХОВАННОЕ ИМУЩЕСТВО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Многоквартирные дома Владимирской области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СТРАХОВАЯ СУММА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Устанавливается в размере 100% стоимости работ по конкретному контракту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ЛИМИТЫ ОТВЕТСТВЕННОСТИ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устанавливаются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СТРАХОВАНИЕ НА ПЕРИОД ГАРАНТИЙНОГО ОБСЛУЖИВАНИЯ СДАННОГО В ЭКСПЛУАТАЦИЮ ОБЪЕКТА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46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8612" y="623888"/>
            <a:ext cx="7812208" cy="587375"/>
          </a:xfrm>
        </p:spPr>
        <p:txBody>
          <a:bodyPr/>
          <a:lstStyle/>
          <a:p>
            <a:r>
              <a:rPr lang="ru-RU" sz="2000" dirty="0">
                <a:latin typeface="Arial" charset="0"/>
              </a:rPr>
              <a:t>Страхование строительно-монтажных рисков </a:t>
            </a:r>
            <a:br>
              <a:rPr lang="ru-RU" sz="2000" dirty="0">
                <a:latin typeface="Arial" charset="0"/>
              </a:rPr>
            </a:br>
            <a:r>
              <a:rPr lang="ru-RU" sz="2000" dirty="0">
                <a:latin typeface="Arial" charset="0"/>
              </a:rPr>
              <a:t>и гражданской </a:t>
            </a:r>
            <a:r>
              <a:rPr lang="ru-RU" sz="2000" dirty="0" smtClean="0">
                <a:latin typeface="Arial" charset="0"/>
              </a:rPr>
              <a:t>ответственности перед третьими лицами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1FA2A-F501-48F9-91E6-859C1C08A95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69750"/>
              </p:ext>
            </p:extLst>
          </p:nvPr>
        </p:nvGraphicFramePr>
        <p:xfrm>
          <a:off x="321733" y="1369995"/>
          <a:ext cx="8385989" cy="50655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27730"/>
                <a:gridCol w="6658259"/>
              </a:tblGrid>
              <a:tr h="289472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ФРАНШИЗА 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Безусловная франшиза 30 000,00 (Тридцать тысяч) рублей 00 копеек</a:t>
                      </a:r>
                      <a:endParaRPr lang="ru-RU" sz="1200" b="0" dirty="0"/>
                    </a:p>
                  </a:txBody>
                  <a:tcPr/>
                </a:tc>
              </a:tr>
              <a:tr h="59270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СТРАХОВЫЕ СЛУЧАИ:</a:t>
                      </a:r>
                    </a:p>
                    <a:p>
                      <a:r>
                        <a:rPr lang="ru-RU" sz="1050" b="1" dirty="0" smtClean="0"/>
                        <a:t> 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Страхование на условиях «от всех рисков» – страхование на случай утраты (гибели) или повреждения застрахованного объекта при осуществлении строительства, реконструкции и капитального ремонта в результате любого предполагаемого события, обладающего признаками вероятности и случайности его наступления в период</a:t>
                      </a:r>
                      <a:r>
                        <a:rPr lang="ru-RU" sz="1200" baseline="0" dirty="0" smtClean="0"/>
                        <a:t> строительно-монтажных работ и </a:t>
                      </a:r>
                      <a:r>
                        <a:rPr lang="ru-RU" sz="1200" dirty="0" smtClean="0"/>
                        <a:t>в </a:t>
                      </a:r>
                      <a:r>
                        <a:rPr lang="ru-RU" sz="1200" dirty="0" smtClean="0"/>
                        <a:t>период гарантийного </a:t>
                      </a:r>
                      <a:r>
                        <a:rPr lang="ru-RU" sz="1200" dirty="0" smtClean="0"/>
                        <a:t>срока.</a:t>
                      </a:r>
                      <a:endParaRPr lang="ru-RU" sz="1200" dirty="0"/>
                    </a:p>
                  </a:txBody>
                  <a:tcPr/>
                </a:tc>
              </a:tr>
              <a:tr h="296285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СТРАХОВОЙ</a:t>
                      </a:r>
                      <a:r>
                        <a:rPr lang="ru-RU" sz="1050" b="1" baseline="0" dirty="0" smtClean="0"/>
                        <a:t> ТАРИФ: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0,16%</a:t>
                      </a:r>
                      <a:endParaRPr lang="ru-RU" sz="1200" dirty="0"/>
                    </a:p>
                  </a:txBody>
                  <a:tcPr/>
                </a:tc>
              </a:tr>
              <a:tr h="315008">
                <a:tc gridSpan="2">
                  <a:txBody>
                    <a:bodyPr/>
                    <a:lstStyle/>
                    <a:p>
                      <a:r>
                        <a:rPr lang="ru-RU" sz="1050" b="1" dirty="0" smtClean="0"/>
                        <a:t>РАЗДЕЛ 2: СТРАХОВАНИЕ ГРАЖДАНСКОЙ ОТВЕТСТВЕННОСТИ ПРИ ПРОВЕДЕНИИ СТРОИТЕЛЬНО-МОНТАЖНЫХ РАБОТ </a:t>
                      </a:r>
                      <a:endParaRPr lang="ru-RU" sz="105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 СТРАХОВАНИЯ: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Многоквартирные дома Владимирской области </a:t>
                      </a:r>
                      <a:endParaRPr lang="ru-RU" sz="1200" dirty="0"/>
                    </a:p>
                  </a:txBody>
                  <a:tcPr/>
                </a:tc>
              </a:tr>
              <a:tr h="3014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СТРАХОВАЯ СУММА: 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Устанавливается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размере 10-15% от стоимости работ по контракту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СТРАХОВАНИЕ ГРАЖДАНСКОЙ ОТВЕТСТВЕННОСТИ ПЕРЕД ТРЕТЬИМИ ЛИЦАМИ НА ПЕРИОД ГАРАНТИЙНОГО ОБСЛУЖИВАНИЯ: 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ЛИМИТЫ ОТВЕТСТВЕННОСТИ: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Устанавливается в размере 300 000 рублей на один страховой случай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СТРАХОВЫЕ СЛУЧАИ: 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вред, причинённый Страхователем (Застрахованным лицом) жизни, здоровью физического лица: смерть, травма;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гибель или повреждение Страхователем (Застрахованным лицом) имущества физического или юридического лица (Третьим лицам).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24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6752" y="521477"/>
            <a:ext cx="7634981" cy="472393"/>
          </a:xfrm>
          <a:prstGeom prst="rect">
            <a:avLst/>
          </a:prstGeom>
        </p:spPr>
        <p:txBody>
          <a:bodyPr l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000" dirty="0">
                <a:latin typeface="Arial" charset="0"/>
              </a:rPr>
              <a:t>Страхование строительно-монтажных рисков 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latin typeface="Arial" charset="0"/>
              </a:rPr>
              <a:t>и гражданской </a:t>
            </a:r>
            <a:r>
              <a:rPr lang="ru-RU" altLang="ru-RU" sz="2000" dirty="0" smtClean="0">
                <a:latin typeface="Arial" charset="0"/>
              </a:rPr>
              <a:t>ответственности перед третьими лицами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1FA2A-F501-48F9-91E6-859C1C08A95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9" name="Заголовок 5"/>
          <p:cNvSpPr txBox="1">
            <a:spLocks/>
          </p:cNvSpPr>
          <p:nvPr/>
        </p:nvSpPr>
        <p:spPr>
          <a:xfrm>
            <a:off x="6832369" y="1653364"/>
            <a:ext cx="884835" cy="422353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35" b="1" i="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333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/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185509" y="2823275"/>
            <a:ext cx="3371449" cy="1069542"/>
          </a:xfrm>
          <a:prstGeom prst="flowChartAlternateProcess">
            <a:avLst/>
          </a:prstGeom>
          <a:ln>
            <a:noFill/>
          </a:ln>
          <a:effectLst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buClr>
                <a:srgbClr val="BF914D"/>
              </a:buClr>
            </a:pPr>
            <a:r>
              <a:rPr lang="ru-RU" altLang="ru-RU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</a:p>
          <a:p>
            <a:pPr algn="just">
              <a:lnSpc>
                <a:spcPct val="110000"/>
              </a:lnSpc>
              <a:buClr>
                <a:srgbClr val="BF914D"/>
              </a:buClr>
            </a:pPr>
            <a:endParaRPr lang="ru-RU" alt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just">
              <a:lnSpc>
                <a:spcPct val="110000"/>
              </a:lnSpc>
              <a:buClr>
                <a:srgbClr val="BF914D"/>
              </a:buClr>
            </a:pPr>
            <a:endParaRPr lang="ru-RU" altLang="ru-RU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just">
              <a:lnSpc>
                <a:spcPct val="110000"/>
              </a:lnSpc>
              <a:buClr>
                <a:srgbClr val="BF914D"/>
              </a:buClr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10000"/>
              </a:lnSpc>
              <a:buClr>
                <a:srgbClr val="BF914D"/>
              </a:buClr>
            </a:pP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в пределах 10% от страховой суммы, но не более 500 000 руб. на каждый вид следующие необходимые и целесообразные расходы Страхователя в связи со страховым случаем: </a:t>
            </a:r>
            <a:endParaRPr lang="ru-RU" altLang="ru-RU" sz="1200" b="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10000"/>
              </a:lnSpc>
              <a:buClr>
                <a:srgbClr val="BF914D"/>
              </a:buClr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10000"/>
              </a:lnSpc>
              <a:buClr>
                <a:srgbClr val="BF914D"/>
              </a:buClr>
            </a:pP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1) На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расчистку указанной в Договоре территории от обломков (завалов) (расходы по слому и разборке руин, вывозу мусора, утилизации остатков, просушке, сортировке и т.п.) погибшего / повреждённого застрахованного объекта строительства и/или застрахованного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имущества;</a:t>
            </a:r>
          </a:p>
          <a:p>
            <a:pPr algn="just">
              <a:lnSpc>
                <a:spcPct val="110000"/>
              </a:lnSpc>
              <a:buClr>
                <a:srgbClr val="BF914D"/>
              </a:buClr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10000"/>
              </a:lnSpc>
              <a:buClr>
                <a:srgbClr val="BF914D"/>
              </a:buClr>
            </a:pP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2) На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вознаграждения архитекторам,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сюрвейерам,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выплаченным по письменному согласованию со Страховщиком в связи с наступлением страхового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случая;</a:t>
            </a:r>
          </a:p>
          <a:p>
            <a:pPr marL="171450" indent="-171450" algn="just">
              <a:lnSpc>
                <a:spcPct val="110000"/>
              </a:lnSpc>
              <a:buClr>
                <a:srgbClr val="BF914D"/>
              </a:buClr>
              <a:buFontTx/>
              <a:buChar char="-"/>
            </a:pPr>
            <a:endParaRPr lang="ru-RU" altLang="ru-RU" sz="1200" b="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110000"/>
              </a:lnSpc>
              <a:buClr>
                <a:srgbClr val="BF914D"/>
              </a:buClr>
            </a:pP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3) На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надбавки к заработной плате за сверхурочную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работу.</a:t>
            </a: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" y="3358046"/>
            <a:ext cx="4570198" cy="268033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03420" y="1864540"/>
            <a:ext cx="423227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buClr>
                <a:srgbClr val="BF914D"/>
              </a:buClr>
            </a:pPr>
            <a:r>
              <a:rPr lang="ru-RU" altLang="ru-RU" sz="1400" dirty="0">
                <a:solidFill>
                  <a:srgbClr val="C00000"/>
                </a:solidFill>
              </a:rPr>
              <a:t>Дополнительно ПАО СК «РОСГОССТРАХ» </a:t>
            </a:r>
            <a:r>
              <a:rPr lang="ru-RU" altLang="ru-RU" sz="1400" dirty="0" smtClean="0">
                <a:solidFill>
                  <a:srgbClr val="C00000"/>
                </a:solidFill>
              </a:rPr>
              <a:t>возмещает:</a:t>
            </a:r>
            <a:endParaRPr lang="ru-RU" altLang="ru-RU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328612" y="410564"/>
            <a:ext cx="7689321" cy="690103"/>
          </a:xfrm>
        </p:spPr>
        <p:txBody>
          <a:bodyPr/>
          <a:lstStyle/>
          <a:p>
            <a:r>
              <a:rPr lang="ru-RU" sz="2000" kern="1200" dirty="0">
                <a:latin typeface="Arial" charset="0"/>
              </a:rPr>
              <a:t>Страхование строительно-монтажных рисков </a:t>
            </a:r>
            <a:br>
              <a:rPr lang="ru-RU" sz="2000" kern="1200" dirty="0">
                <a:latin typeface="Arial" charset="0"/>
              </a:rPr>
            </a:br>
            <a:r>
              <a:rPr lang="ru-RU" sz="2000" kern="1200" dirty="0">
                <a:latin typeface="Arial" charset="0"/>
              </a:rPr>
              <a:t>и гражданской ответственности</a:t>
            </a:r>
            <a:endParaRPr lang="ru-RU" sz="2000" kern="1200" dirty="0"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D1255-6EDD-4968-BD71-8D88F4E7E2C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3938" y="1339837"/>
            <a:ext cx="840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solidFill>
                  <a:srgbClr val="9E0918"/>
                </a:solidFill>
              </a:rPr>
              <a:t>КАК РАБОТАЕТ СТРАХОВАНИЕ ОТВЕТСТВЕННОСТИ?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8466" y="1799775"/>
            <a:ext cx="5048539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smtClean="0">
                <a:solidFill>
                  <a:srgbClr val="9E0918"/>
                </a:solidFill>
              </a:rPr>
              <a:t>ПАО СК «РОСГОССТРАХ»  </a:t>
            </a:r>
          </a:p>
          <a:p>
            <a:pPr marL="360000" indent="-285750"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подключается к урегулирования убытка и взаимодействию с потерпевшей стороной;</a:t>
            </a:r>
          </a:p>
          <a:p>
            <a:pPr marL="360000" indent="-285750"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рганизовывает необходимые мероприятия и экспертизы;</a:t>
            </a:r>
          </a:p>
          <a:p>
            <a:pPr marL="360000" indent="-285750"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запрашивает и анализирует документы, предоставленные организацией и потерпевшей стороной;</a:t>
            </a:r>
          </a:p>
          <a:p>
            <a:pPr marL="360000" indent="-285750"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принимает решение по событию и в случае признания события страховым случаем </a:t>
            </a:r>
          </a:p>
          <a:p>
            <a:pPr marL="360000" indent="-285750" algn="just"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buFont typeface="Wingdings" pitchFamily="2" charset="2"/>
              <a:buChar char="§"/>
              <a:tabLst>
                <a:tab pos="723900" algn="l"/>
              </a:tabLst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723900" algn="l"/>
              </a:tabLst>
            </a:pPr>
            <a:r>
              <a:rPr lang="ru-RU" sz="1400" b="0" dirty="0" smtClean="0">
                <a:solidFill>
                  <a:srgbClr val="9E0918"/>
                </a:solidFill>
              </a:rPr>
              <a:t>ОСУЩЕСТВЛЯЕТ </a:t>
            </a:r>
            <a:endParaRPr lang="ru-RU" sz="1400" b="0" dirty="0">
              <a:solidFill>
                <a:srgbClr val="9E0918"/>
              </a:solidFill>
            </a:endParaRPr>
          </a:p>
          <a:p>
            <a:pPr>
              <a:tabLst>
                <a:tab pos="723900" algn="l"/>
              </a:tabLst>
            </a:pPr>
            <a:r>
              <a:rPr lang="ru-RU" sz="1400" b="0" dirty="0">
                <a:solidFill>
                  <a:srgbClr val="9E0918"/>
                </a:solidFill>
              </a:rPr>
              <a:t>ВЫПЛАТУ СТРАХОВОГО ВОЗМЕЩЕНИЯ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612" y="2210051"/>
            <a:ext cx="2985245" cy="1077218"/>
          </a:xfrm>
          <a:prstGeom prst="rect">
            <a:avLst/>
          </a:prstGeom>
          <a:ln w="12700"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rgbClr val="BF914D"/>
                </a:solidFill>
              </a:rPr>
              <a:t>Гарантии возмещения вреда и отработанная процедура урегулирования</a:t>
            </a:r>
          </a:p>
          <a:p>
            <a:endParaRPr lang="ru-RU" sz="16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2999" y="5029200"/>
            <a:ext cx="5184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Актуальная информация об адресах центров урегулирования убытков ПАО СК «РОСГОССТРАХ», принимающих документы о наступлении страхового случая, имеется на официальном сайте РОСГОССТРАХ - www.RGS.ru., а также указанную информацию  можно получить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позвонив по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круглосуточному номеру телефона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8-800-200-0-900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6386" name="Picture 2" descr="https://storage.myseldon.com/news_pict_32/322A623E9A929D7F2F5BE77C80715A9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725" r="2620" b="1934"/>
          <a:stretch/>
        </p:blipFill>
        <p:spPr bwMode="auto">
          <a:xfrm>
            <a:off x="392650" y="3911554"/>
            <a:ext cx="3192246" cy="21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 lIns="87256" tIns="43630" rIns="87256" bIns="43630"/>
          <a:lstStyle/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latin typeface="+mj-lt"/>
              </a:rPr>
              <a:t>Система урегулирования убытков</a:t>
            </a:r>
            <a:endParaRPr lang="ru-RU" sz="20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ru-RU" dirty="0" smtClean="0"/>
              <a:t>7</a:t>
            </a:r>
          </a:p>
          <a:p>
            <a:pPr algn="r">
              <a:defRPr/>
            </a:pPr>
            <a:endParaRPr lang="ru-RU" dirty="0" smtClean="0"/>
          </a:p>
          <a:p>
            <a:pPr algn="r">
              <a:defRPr/>
            </a:pPr>
            <a:endParaRPr lang="ru-RU" dirty="0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66775" y="1834574"/>
            <a:ext cx="7524750" cy="14968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>
            <a:spAutoFit/>
          </a:bodyPr>
          <a:lstStyle/>
          <a:p>
            <a:pPr marL="1778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0" dirty="0">
                <a:solidFill>
                  <a:srgbClr val="9E0918"/>
                </a:solidFill>
              </a:rPr>
              <a:t>Удобство</a:t>
            </a:r>
            <a:endParaRPr lang="en-US" sz="1600" b="0" dirty="0">
              <a:solidFill>
                <a:srgbClr val="9E0918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buFont typeface="Arial" pitchFamily="34" charset="0"/>
              <a:buChar char="•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Уникальная инфраструктура федерального уровня из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300 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специализированных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пунктов 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урегулирования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оснащенных самым современным в Европе программным обеспечением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ClaimCenter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где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ы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можете подать заявление о страховом событии и получить необходимую консультацию по процессу 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урегулирования.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buFont typeface="Arial" pitchFamily="34" charset="0"/>
              <a:buChar char="•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так же еще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1 592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пункта продаж где можно подать заявление.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479195" y="3707902"/>
            <a:ext cx="4011643" cy="23585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>
            <a:spAutoFit/>
          </a:bodyPr>
          <a:lstStyle/>
          <a:p>
            <a:pPr marL="1778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0" dirty="0">
                <a:solidFill>
                  <a:srgbClr val="9E0918"/>
                </a:solidFill>
              </a:rPr>
              <a:t>Информирование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buFont typeface="Arial" pitchFamily="34" charset="0"/>
              <a:buChar char="•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ПАО СК «РОСГОССТРАХ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действует современный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Контакт-центр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обратившись в который 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Клиент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может получить исчерпывающую информацию о статусе убытка, необходимых документах и получить разъяснения по любым вопросам касающимся урегулирования. </a:t>
            </a:r>
            <a:endPara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buFont typeface="Arial" pitchFamily="34" charset="0"/>
              <a:buChar char="•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ответа оператора на звонок в среднем составляет не более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секунд. 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943475" y="3707902"/>
            <a:ext cx="3944937" cy="20918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0" dirty="0">
                <a:solidFill>
                  <a:srgbClr val="9E0918"/>
                </a:solidFill>
              </a:rPr>
              <a:t>Технологичность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BF914D"/>
              </a:buClr>
              <a:defRPr/>
            </a:pP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ПАО СК «РОСГОССТРАХ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является 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пользователем передовой электронной системы, автоматизирующей все этапы урегулирования убытков от первого звонка клиента до выплаты, которая позволяет оперативно консультировать клиента о статусе его заявления и о сроках урегулирования.</a:t>
            </a:r>
          </a:p>
        </p:txBody>
      </p:sp>
      <p:pic>
        <p:nvPicPr>
          <p:cNvPr id="10" name="Picture 37" descr="C:\Musatova J\Presentation\Шаблон\icon\для_PowerPoint\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2" y="1811237"/>
            <a:ext cx="50442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22" y="3269030"/>
            <a:ext cx="5899642" cy="3083866"/>
          </a:xfrm>
          <a:prstGeom prst="rect">
            <a:avLst/>
          </a:prstGeom>
        </p:spPr>
      </p:pic>
      <p:pic>
        <p:nvPicPr>
          <p:cNvPr id="40" name="Рисунок 3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958" y="3369163"/>
            <a:ext cx="2360363" cy="1574106"/>
          </a:xfrm>
          <a:prstGeom prst="rect">
            <a:avLst/>
          </a:prstGeom>
        </p:spPr>
      </p:pic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2854759"/>
              </p:ext>
            </p:extLst>
          </p:nvPr>
        </p:nvGraphicFramePr>
        <p:xfrm>
          <a:off x="1590" y="1636"/>
          <a:ext cx="1588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636"/>
                        <a:ext cx="1588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3"/>
            </p:custDataLst>
          </p:nvPr>
        </p:nvSpPr>
        <p:spPr bwMode="auto">
          <a:xfrm>
            <a:off x="1" y="3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60000" y="467999"/>
            <a:ext cx="7380000" cy="612000"/>
          </a:xfrm>
        </p:spPr>
        <p:txBody>
          <a:bodyPr/>
          <a:lstStyle/>
          <a:p>
            <a:r>
              <a:rPr lang="ru-RU" altLang="ru-RU" sz="2000" dirty="0" smtClean="0"/>
              <a:t>ПАО СК «РОСГОССТРАХ»</a:t>
            </a:r>
            <a:r>
              <a:rPr lang="ru-RU" sz="2000" dirty="0" smtClean="0"/>
              <a:t> </a:t>
            </a:r>
            <a:r>
              <a:rPr lang="ru-RU" sz="2000" dirty="0"/>
              <a:t>в цифрах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1FA2A-F501-48F9-91E6-859C1C08A959}" type="slidenum">
              <a:rPr/>
              <a:pPr>
                <a:defRPr/>
              </a:pPr>
              <a:t>8</a:t>
            </a:fld>
            <a:endParaRPr dirty="0"/>
          </a:p>
        </p:txBody>
      </p:sp>
      <p:sp>
        <p:nvSpPr>
          <p:cNvPr id="29" name="Объект 4"/>
          <p:cNvSpPr txBox="1">
            <a:spLocks/>
          </p:cNvSpPr>
          <p:nvPr/>
        </p:nvSpPr>
        <p:spPr>
          <a:xfrm>
            <a:off x="1051496" y="2438400"/>
            <a:ext cx="3497570" cy="8306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6666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ru-RU" sz="1400" b="0" dirty="0" smtClean="0">
                <a:solidFill>
                  <a:schemeClr val="tx1"/>
                </a:solidFill>
              </a:rPr>
              <a:t>ПАО СК «РОСГОССТРАХ» — лидер по масштабам присутствия на территории Российской Федерации и страхованию домов и строений граждан. 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32" name="Picture 2" descr="C:\Musatova J\Presentation\Шаблон\icon\для_PowerPoint\03\флаг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5" y="2410061"/>
            <a:ext cx="493269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Musatova J\Presentation\Шаблон\icon\для_PowerPoint\03\дом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" y="3808189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Musatova J\Presentation\Шаблон\icon\для_PowerPoint\03\менеджер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5" y="4516471"/>
            <a:ext cx="478838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Текст 7"/>
          <p:cNvSpPr txBox="1">
            <a:spLocks/>
          </p:cNvSpPr>
          <p:nvPr/>
        </p:nvSpPr>
        <p:spPr>
          <a:xfrm>
            <a:off x="353068" y="1502944"/>
            <a:ext cx="8391996" cy="935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6666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100" b="0" smtClean="0">
                <a:solidFill>
                  <a:srgbClr val="BF914D"/>
                </a:solidFill>
              </a:rPr>
              <a:t>ПАО СК «Росгосстрах» — это уникальная, системообразующая страховая компания с почти 100-летней историей</a:t>
            </a:r>
            <a:endParaRPr lang="ru-RU" sz="2100" b="0" dirty="0">
              <a:solidFill>
                <a:srgbClr val="BF914D"/>
              </a:solidFill>
            </a:endParaRPr>
          </a:p>
        </p:txBody>
      </p:sp>
      <p:sp>
        <p:nvSpPr>
          <p:cNvPr id="38" name="Объект 4"/>
          <p:cNvSpPr txBox="1">
            <a:spLocks/>
          </p:cNvSpPr>
          <p:nvPr/>
        </p:nvSpPr>
        <p:spPr>
          <a:xfrm>
            <a:off x="1061755" y="3810445"/>
            <a:ext cx="2386295" cy="13204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6666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ru-RU" sz="1400" b="0" dirty="0" smtClean="0">
                <a:solidFill>
                  <a:schemeClr val="tx1"/>
                </a:solidFill>
              </a:rPr>
              <a:t>1 500 представительств на территории России.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ru-RU" sz="1400" b="0" dirty="0" smtClean="0">
                <a:solidFill>
                  <a:schemeClr val="tx1"/>
                </a:solidFill>
              </a:rPr>
              <a:t>Более 12,9  млн клиентов физических лиц.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17" name="Объект 5"/>
          <p:cNvSpPr txBox="1">
            <a:spLocks/>
          </p:cNvSpPr>
          <p:nvPr/>
        </p:nvSpPr>
        <p:spPr bwMode="auto">
          <a:xfrm>
            <a:off x="5795242" y="2497220"/>
            <a:ext cx="2605807" cy="13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6666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2000"/>
              </a:spcAft>
              <a:buFontTx/>
              <a:buNone/>
            </a:pPr>
            <a:r>
              <a:rPr lang="ru-RU" sz="1400" b="0" dirty="0" smtClean="0">
                <a:solidFill>
                  <a:schemeClr val="tx1"/>
                </a:solidFill>
              </a:rPr>
              <a:t>Около 300 центров и пунктов урегулирования убытков</a:t>
            </a:r>
          </a:p>
          <a:p>
            <a:pPr marL="0" indent="0">
              <a:spcAft>
                <a:spcPts val="2000"/>
              </a:spcAft>
              <a:buFontTx/>
              <a:buNone/>
            </a:pPr>
            <a:r>
              <a:rPr lang="ru-RU" sz="1400" b="0" dirty="0" smtClean="0">
                <a:solidFill>
                  <a:schemeClr val="tx1"/>
                </a:solidFill>
              </a:rPr>
              <a:t>Более 190 тыс. клиентов юридических лиц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18" name="Picture 37" descr="C:\Musatova J\Presentation\Шаблон\icon\для_PowerPoint\11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6" y="2507206"/>
            <a:ext cx="498720" cy="4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2" descr="C:\Musatova J\Presentation\Шаблон\icon\для_PowerPoint\27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6" y="3269030"/>
            <a:ext cx="498720" cy="4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ctrTitle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801688" eaLnBrk="1" hangingPunct="1"/>
            <a:r>
              <a:rPr lang="ru-RU" altLang="ru-RU" sz="2000" dirty="0" smtClean="0"/>
              <a:t>Группа РОСГОССТРАХ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в цифрах</a:t>
            </a:r>
          </a:p>
        </p:txBody>
      </p:sp>
      <p:sp>
        <p:nvSpPr>
          <p:cNvPr id="34819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6666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6666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71F8CA-F5A5-4866-87A8-7970A8C9E7E0}" type="slidenum">
              <a:rPr lang="ru-RU" altLang="ru-RU" sz="900" smtClean="0">
                <a:solidFill>
                  <a:srgbClr val="99999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900" dirty="0" smtClean="0">
              <a:solidFill>
                <a:srgbClr val="999999"/>
              </a:solidFill>
              <a:cs typeface="Arial" charset="0"/>
            </a:endParaRPr>
          </a:p>
        </p:txBody>
      </p:sp>
      <p:sp>
        <p:nvSpPr>
          <p:cNvPr id="10" name="Объект 30"/>
          <p:cNvSpPr txBox="1">
            <a:spLocks/>
          </p:cNvSpPr>
          <p:nvPr/>
        </p:nvSpPr>
        <p:spPr>
          <a:xfrm>
            <a:off x="397046" y="5828911"/>
            <a:ext cx="2662786" cy="18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Данные на 30.06.2019 </a:t>
            </a:r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7046" y="2009477"/>
            <a:ext cx="8279912" cy="2868820"/>
            <a:chOff x="397046" y="3507854"/>
            <a:chExt cx="3598890" cy="11532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97046" y="3507854"/>
              <a:ext cx="1764406" cy="563235"/>
            </a:xfrm>
            <a:prstGeom prst="rect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789" tIns="287855" rIns="182789" bIns="91395" rtlCol="0" anchor="ctr"/>
            <a:lstStyle/>
            <a:p>
              <a:pPr algn="ctr" defTabSz="1827565"/>
              <a:r>
                <a:rPr lang="ru-RU" sz="2800" dirty="0" smtClean="0">
                  <a:solidFill>
                    <a:prstClr val="white"/>
                  </a:solidFill>
                  <a:latin typeface="Arial"/>
                </a:rPr>
                <a:t>49 млрд руб.</a:t>
              </a:r>
              <a:br>
                <a:rPr lang="ru-RU" sz="2800" dirty="0" smtClean="0">
                  <a:solidFill>
                    <a:prstClr val="white"/>
                  </a:solidFill>
                  <a:latin typeface="Arial"/>
                </a:rPr>
              </a:br>
              <a:r>
                <a:rPr lang="ru-RU" sz="2000" b="0" dirty="0">
                  <a:solidFill>
                    <a:prstClr val="white"/>
                  </a:solidFill>
                  <a:latin typeface="Arial"/>
                </a:rPr>
                <a:t>Собственные средства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31530" y="3507854"/>
              <a:ext cx="1764406" cy="563235"/>
            </a:xfrm>
            <a:prstGeom prst="rect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789" tIns="287855" rIns="182789" bIns="91395" rtlCol="0" anchor="ctr"/>
            <a:lstStyle/>
            <a:p>
              <a:pPr algn="ctr" defTabSz="1827565"/>
              <a:r>
                <a:rPr lang="ru-RU" sz="2800" dirty="0">
                  <a:solidFill>
                    <a:prstClr val="white"/>
                  </a:solidFill>
                  <a:latin typeface="Arial"/>
                </a:rPr>
                <a:t>19,5 млрд руб.</a:t>
              </a:r>
            </a:p>
            <a:p>
              <a:pPr algn="ctr" defTabSz="1827565"/>
              <a:r>
                <a:rPr lang="ru-RU" sz="2000" b="0" dirty="0">
                  <a:solidFill>
                    <a:prstClr val="white"/>
                  </a:solidFill>
                  <a:latin typeface="Arial"/>
                </a:rPr>
                <a:t>Уставный капитал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7046" y="4097865"/>
              <a:ext cx="1764406" cy="563235"/>
            </a:xfrm>
            <a:prstGeom prst="rect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789" tIns="287855" rIns="182789" bIns="91395" rtlCol="0" anchor="ctr"/>
            <a:lstStyle/>
            <a:p>
              <a:pPr algn="ctr" defTabSz="1827565"/>
              <a:r>
                <a:rPr lang="en-US" sz="2800" dirty="0">
                  <a:solidFill>
                    <a:prstClr val="white"/>
                  </a:solidFill>
                  <a:latin typeface="Arial"/>
                </a:rPr>
                <a:t>78,</a:t>
              </a:r>
              <a:r>
                <a:rPr lang="ru-RU" sz="2800" dirty="0">
                  <a:solidFill>
                    <a:prstClr val="white"/>
                  </a:solidFill>
                  <a:latin typeface="Arial"/>
                </a:rPr>
                <a:t>1 млрд руб.</a:t>
              </a:r>
            </a:p>
            <a:p>
              <a:pPr algn="ctr" defTabSz="1827565"/>
              <a:r>
                <a:rPr lang="ru-RU" sz="2000" b="0" dirty="0">
                  <a:solidFill>
                    <a:prstClr val="white"/>
                  </a:solidFill>
                  <a:latin typeface="Arial"/>
                </a:rPr>
                <a:t>Страховые резервы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231530" y="4097865"/>
              <a:ext cx="1764406" cy="563235"/>
            </a:xfrm>
            <a:prstGeom prst="rect">
              <a:avLst/>
            </a:prstGeom>
            <a:solidFill>
              <a:srgbClr val="BF9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789" tIns="287855" rIns="182789" bIns="91395" rtlCol="0" anchor="ctr"/>
            <a:lstStyle/>
            <a:p>
              <a:pPr algn="ctr" defTabSz="1827565"/>
              <a:r>
                <a:rPr lang="en-US" sz="2800" dirty="0">
                  <a:solidFill>
                    <a:prstClr val="white"/>
                  </a:solidFill>
                  <a:latin typeface="Arial"/>
                </a:rPr>
                <a:t>14</a:t>
              </a:r>
              <a:r>
                <a:rPr lang="ru-RU" sz="2800" dirty="0">
                  <a:solidFill>
                    <a:prstClr val="white"/>
                  </a:solidFill>
                  <a:latin typeface="Arial"/>
                </a:rPr>
                <a:t>3 млрд руб.</a:t>
              </a:r>
            </a:p>
            <a:p>
              <a:pPr algn="ctr" defTabSz="1827565"/>
              <a:r>
                <a:rPr lang="ru-RU" sz="2000" b="0" dirty="0">
                  <a:solidFill>
                    <a:prstClr val="white"/>
                  </a:solidFill>
                  <a:latin typeface="Arial"/>
                </a:rPr>
                <a:t>Активы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216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7YTScPQq.zUk0D3aYC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zHKvQaRRyTezLtCjDN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heme/theme1.xml><?xml version="1.0" encoding="utf-8"?>
<a:theme xmlns:a="http://schemas.openxmlformats.org/drawingml/2006/main" name="Шаблон_презентации_РГС[1]">
  <a:themeElements>
    <a:clrScheme name="RGS">
      <a:dk1>
        <a:sysClr val="windowText" lastClr="000000"/>
      </a:dk1>
      <a:lt1>
        <a:srgbClr val="FFFFFF"/>
      </a:lt1>
      <a:dk2>
        <a:srgbClr val="F2E9DB"/>
      </a:dk2>
      <a:lt2>
        <a:srgbClr val="FFFFFF"/>
      </a:lt2>
      <a:accent1>
        <a:srgbClr val="9E0918"/>
      </a:accent1>
      <a:accent2>
        <a:srgbClr val="B13A46"/>
      </a:accent2>
      <a:accent3>
        <a:srgbClr val="C56B74"/>
      </a:accent3>
      <a:accent4>
        <a:srgbClr val="D89DA3"/>
      </a:accent4>
      <a:accent5>
        <a:srgbClr val="ECCED1"/>
      </a:accent5>
      <a:accent6>
        <a:srgbClr val="CCA771"/>
      </a:accent6>
      <a:hlink>
        <a:srgbClr val="BF914D"/>
      </a:hlink>
      <a:folHlink>
        <a:srgbClr val="858585"/>
      </a:folHlink>
    </a:clrScheme>
    <a:fontScheme name="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FFFFCC"/>
        </a:dk2>
        <a:lt2>
          <a:srgbClr val="996633"/>
        </a:lt2>
        <a:accent1>
          <a:srgbClr val="9E091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CAA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2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9E091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CAA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3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5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8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0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1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GS">
    <a:dk1>
      <a:sysClr val="windowText" lastClr="000000"/>
    </a:dk1>
    <a:lt1>
      <a:srgbClr val="FFFFFF"/>
    </a:lt1>
    <a:dk2>
      <a:srgbClr val="F2E9DB"/>
    </a:dk2>
    <a:lt2>
      <a:srgbClr val="FFFFFF"/>
    </a:lt2>
    <a:accent1>
      <a:srgbClr val="9E0918"/>
    </a:accent1>
    <a:accent2>
      <a:srgbClr val="B13A46"/>
    </a:accent2>
    <a:accent3>
      <a:srgbClr val="C56B74"/>
    </a:accent3>
    <a:accent4>
      <a:srgbClr val="D89DA3"/>
    </a:accent4>
    <a:accent5>
      <a:srgbClr val="ECCED1"/>
    </a:accent5>
    <a:accent6>
      <a:srgbClr val="CCA771"/>
    </a:accent6>
    <a:hlink>
      <a:srgbClr val="BF914D"/>
    </a:hlink>
    <a:folHlink>
      <a:srgbClr val="85858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44824</TotalTime>
  <Words>731</Words>
  <Application>Microsoft Office PowerPoint</Application>
  <PresentationFormat>Экран (4:3)</PresentationFormat>
  <Paragraphs>132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Segoe UI</vt:lpstr>
      <vt:lpstr>Wingdings</vt:lpstr>
      <vt:lpstr>Шаблон_презентации_РГС[1]</vt:lpstr>
      <vt:lpstr>think-cell Slide</vt:lpstr>
      <vt:lpstr>Страхование строительно-монтажных рисков и  гражданской ответственности  перед третьими лицами  при выполнении работ для Заказчика Фонд капитального ремонта Владимировской области</vt:lpstr>
      <vt:lpstr>Презентация PowerPoint</vt:lpstr>
      <vt:lpstr> Страхование строительно-монтажных рисков  и гражданской ответственности перед третьими лицами  </vt:lpstr>
      <vt:lpstr>Страхование строительно-монтажных рисков  и гражданской ответственности перед третьими лицами </vt:lpstr>
      <vt:lpstr>Презентация PowerPoint</vt:lpstr>
      <vt:lpstr>Страхование строительно-монтажных рисков  и гражданской ответственности</vt:lpstr>
      <vt:lpstr>Система урегулирования убытков</vt:lpstr>
      <vt:lpstr>ПАО СК «РОСГОССТРАХ» в цифрах </vt:lpstr>
      <vt:lpstr>Группа РОСГОССТРАХ в цифрах</vt:lpstr>
      <vt:lpstr>ПАО СК «РОСГОССТРАХ» и финансовая группа «Открытие»</vt:lpstr>
      <vt:lpstr>Рейтинги ПАО СК «РОСГОССТРАХ»</vt:lpstr>
      <vt:lpstr>Клиенты РОСГОССТРАХ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ДМС Росгосстрах</dc:title>
  <dc:creator>Васькин Кирилл О.</dc:creator>
  <cp:lastModifiedBy>Михайлова Валентина Олеговна (Valentina Mikhaylova)</cp:lastModifiedBy>
  <cp:revision>903</cp:revision>
  <cp:lastPrinted>2016-12-01T14:47:05Z</cp:lastPrinted>
  <dcterms:created xsi:type="dcterms:W3CDTF">2012-02-09T14:05:19Z</dcterms:created>
  <dcterms:modified xsi:type="dcterms:W3CDTF">2020-02-14T13:38:05Z</dcterms:modified>
</cp:coreProperties>
</file>