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1" r:id="rId1"/>
  </p:sldMasterIdLst>
  <p:notesMasterIdLst>
    <p:notesMasterId r:id="rId24"/>
  </p:notesMasterIdLst>
  <p:handoutMasterIdLst>
    <p:handoutMasterId r:id="rId25"/>
  </p:handoutMasterIdLst>
  <p:sldIdLst>
    <p:sldId id="732" r:id="rId2"/>
    <p:sldId id="846" r:id="rId3"/>
    <p:sldId id="848" r:id="rId4"/>
    <p:sldId id="853" r:id="rId5"/>
    <p:sldId id="847" r:id="rId6"/>
    <p:sldId id="854" r:id="rId7"/>
    <p:sldId id="855" r:id="rId8"/>
    <p:sldId id="856" r:id="rId9"/>
    <p:sldId id="857" r:id="rId10"/>
    <p:sldId id="858" r:id="rId11"/>
    <p:sldId id="859" r:id="rId12"/>
    <p:sldId id="860" r:id="rId13"/>
    <p:sldId id="861" r:id="rId14"/>
    <p:sldId id="862" r:id="rId15"/>
    <p:sldId id="863" r:id="rId16"/>
    <p:sldId id="864" r:id="rId17"/>
    <p:sldId id="865" r:id="rId18"/>
    <p:sldId id="866" r:id="rId19"/>
    <p:sldId id="867" r:id="rId20"/>
    <p:sldId id="868" r:id="rId21"/>
    <p:sldId id="869" r:id="rId22"/>
    <p:sldId id="733" r:id="rId23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649A"/>
    <a:srgbClr val="B30516"/>
    <a:srgbClr val="689A17"/>
    <a:srgbClr val="0081CA"/>
    <a:srgbClr val="2694DE"/>
    <a:srgbClr val="9F825D"/>
    <a:srgbClr val="516272"/>
    <a:srgbClr val="E6E9ED"/>
    <a:srgbClr val="0099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9644" autoAdjust="0"/>
  </p:normalViewPr>
  <p:slideViewPr>
    <p:cSldViewPr>
      <p:cViewPr>
        <p:scale>
          <a:sx n="75" d="100"/>
          <a:sy n="75" d="100"/>
        </p:scale>
        <p:origin x="-11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809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09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A307EC2-8C1A-4A35-8783-F236D1548B28}" type="datetimeFigureOut">
              <a:rPr lang="ru-RU"/>
              <a:pPr>
                <a:defRPr/>
              </a:pPr>
              <a:t>11.11.2016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245"/>
            <a:ext cx="2946400" cy="496809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8245"/>
            <a:ext cx="2946400" cy="496809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0FE798-8DA7-41F6-A6AC-6B82ED3EE0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669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809"/>
          </a:xfrm>
          <a:prstGeom prst="rect">
            <a:avLst/>
          </a:prstGeom>
        </p:spPr>
        <p:txBody>
          <a:bodyPr vert="horz" lIns="91423" tIns="45713" rIns="91423" bIns="45713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09"/>
          </a:xfrm>
          <a:prstGeom prst="rect">
            <a:avLst/>
          </a:prstGeom>
        </p:spPr>
        <p:txBody>
          <a:bodyPr vert="horz" lIns="91423" tIns="45713" rIns="91423" bIns="45713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FEEAE17-AA27-476D-BE34-757352D36812}" type="datetimeFigureOut">
              <a:rPr lang="ru-RU"/>
              <a:pPr>
                <a:defRPr/>
              </a:pPr>
              <a:t>11.11.2016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3" rIns="91423" bIns="45713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4" y="4715712"/>
            <a:ext cx="5438775" cy="4466511"/>
          </a:xfrm>
          <a:prstGeom prst="rect">
            <a:avLst/>
          </a:prstGeom>
        </p:spPr>
        <p:txBody>
          <a:bodyPr vert="horz" lIns="91423" tIns="45713" rIns="91423" bIns="4571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245"/>
            <a:ext cx="2946400" cy="496809"/>
          </a:xfrm>
          <a:prstGeom prst="rect">
            <a:avLst/>
          </a:prstGeom>
        </p:spPr>
        <p:txBody>
          <a:bodyPr vert="horz" lIns="91423" tIns="45713" rIns="91423" bIns="45713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28245"/>
            <a:ext cx="2946400" cy="496809"/>
          </a:xfrm>
          <a:prstGeom prst="rect">
            <a:avLst/>
          </a:prstGeom>
        </p:spPr>
        <p:txBody>
          <a:bodyPr vert="horz" lIns="91423" tIns="45713" rIns="91423" bIns="45713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D61E4E1-976B-4A4E-BC0E-E2B0F977E5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8211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59D5F-0CB3-4A41-A56B-1A068CC2A6C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0130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51636-4641-4C9F-9EA0-FF37E4205EF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0071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FB995-2755-43C4-8A1C-1E97DB9BB0B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88220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8725B-5ED5-412C-BC77-65AA7394475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184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45D6B6-722F-4F29-BA27-300CCE13A78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1140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136008-5584-4C9B-AB61-0EB1C368423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8151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9325F-39B6-4D9E-A9E8-8F977572D91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8553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43C435-F47D-427F-B3B8-0C7302F8523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9410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31BAC2-6866-445C-ADCA-33000F974F5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4413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F33E20-8F6D-402D-95A3-D0BDDF3F87E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49001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24920-7B57-4BC0-8ACC-DD8A69D7797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8745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1F8136-5769-45B1-9E9E-FBEA1AD595D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70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3254"/>
            </a:gs>
            <a:gs pos="100000">
              <a:srgbClr val="17649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51520" y="2991710"/>
            <a:ext cx="8640959" cy="130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0" tIns="36000" rIns="180000" bIns="36000" anchor="t"/>
          <a:lstStyle/>
          <a:p>
            <a:pPr algn="ctr">
              <a:spcBef>
                <a:spcPts val="600"/>
              </a:spcBef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Торговая система АО «ЕЭТП»</a:t>
            </a:r>
          </a:p>
          <a:p>
            <a:pPr algn="ctr">
              <a:spcBef>
                <a:spcPts val="600"/>
              </a:spcBef>
              <a:defRPr/>
            </a:pP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Региональных операторов ФКР МКД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E:\DROPBOX\home\Roseltorg\Полиграфия\Таблички-логоти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652" y="1029420"/>
            <a:ext cx="28575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3001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"/>
          <a:stretch/>
        </p:blipFill>
        <p:spPr bwMode="auto">
          <a:xfrm>
            <a:off x="-4763" y="-7552"/>
            <a:ext cx="9148763" cy="84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59277"/>
            <a:ext cx="6502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моменты при заполнении формы извещения о проведении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процедуры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Картинки по запросу аукцион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165" y="1052736"/>
            <a:ext cx="6818906" cy="248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47064" y="3717032"/>
            <a:ext cx="8049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rgbClr val="1764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Теперь необходимо подписать и опубликовать извещение</a:t>
            </a:r>
          </a:p>
          <a:p>
            <a:pPr>
              <a:spcAft>
                <a:spcPts val="1800"/>
              </a:spcAf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Закачайте документацию и подпишите процедуру</a:t>
            </a:r>
          </a:p>
          <a:p>
            <a:pPr>
              <a:spcAft>
                <a:spcPts val="600"/>
              </a:spcAf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Внимательно проверьте текст извещения и нажмите 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98196"/>
            <a:ext cx="1969214" cy="418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158" y="4533471"/>
            <a:ext cx="1199138" cy="41581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Прямоугольник 29"/>
          <p:cNvSpPr/>
          <p:nvPr/>
        </p:nvSpPr>
        <p:spPr>
          <a:xfrm>
            <a:off x="-4763" y="5593926"/>
            <a:ext cx="9148763" cy="12640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Извещение о проведении электронного аукциона размещается на официальном сайте и сайте оператора электронной площадки не менее чем за 30 дней до окончания срока подачи заявок на участие в электронном аукционе</a:t>
            </a:r>
          </a:p>
        </p:txBody>
      </p:sp>
    </p:spTree>
    <p:extLst>
      <p:ext uri="{BB962C8B-B14F-4D97-AF65-F5344CB8AC3E}">
        <p14:creationId xmlns:p14="http://schemas.microsoft.com/office/powerpoint/2010/main" val="136800519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"/>
          <a:stretch/>
        </p:blipFill>
        <p:spPr bwMode="auto">
          <a:xfrm>
            <a:off x="-4763" y="-7552"/>
            <a:ext cx="9148763" cy="84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0564" y="213165"/>
            <a:ext cx="6502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заявок на участие в процедуре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Картинки по запросу аукцион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543244" y="1052736"/>
            <a:ext cx="8049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rgbClr val="1764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Процедура размещена в статусе «Прием заявок». Поставщик в своем личном кабинете </a:t>
            </a:r>
            <a:r>
              <a:rPr lang="ru-RU" sz="2000" b="1" dirty="0">
                <a:solidFill>
                  <a:srgbClr val="1764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видит заявку и чтобы принять участие в торгах, нажимает кнопку «Заявка на участие»</a:t>
            </a:r>
            <a:endParaRPr lang="ru-RU" sz="2000" b="1" dirty="0" smtClean="0">
              <a:solidFill>
                <a:srgbClr val="1764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1263780" y="2467485"/>
            <a:ext cx="6539066" cy="1169602"/>
            <a:chOff x="2575" y="2023"/>
            <a:chExt cx="8182" cy="1245"/>
          </a:xfrm>
        </p:grpSpPr>
        <p:pic>
          <p:nvPicPr>
            <p:cNvPr id="12" name="Picture 7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5" y="2083"/>
              <a:ext cx="4655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Freeform 74"/>
            <p:cNvSpPr>
              <a:spLocks/>
            </p:cNvSpPr>
            <p:nvPr/>
          </p:nvSpPr>
          <p:spPr bwMode="auto">
            <a:xfrm>
              <a:off x="2575" y="2023"/>
              <a:ext cx="4775" cy="1020"/>
            </a:xfrm>
            <a:custGeom>
              <a:avLst/>
              <a:gdLst>
                <a:gd name="T0" fmla="*/ 0 w 4775"/>
                <a:gd name="T1" fmla="*/ 1020 h 1020"/>
                <a:gd name="T2" fmla="*/ 4775 w 4775"/>
                <a:gd name="T3" fmla="*/ 1020 h 1020"/>
                <a:gd name="T4" fmla="*/ 4775 w 4775"/>
                <a:gd name="T5" fmla="*/ 0 h 1020"/>
                <a:gd name="T6" fmla="*/ 0 w 4775"/>
                <a:gd name="T7" fmla="*/ 0 h 1020"/>
                <a:gd name="T8" fmla="*/ 0 w 4775"/>
                <a:gd name="T9" fmla="*/ 102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75" h="1020">
                  <a:moveTo>
                    <a:pt x="0" y="1020"/>
                  </a:moveTo>
                  <a:lnTo>
                    <a:pt x="4775" y="1020"/>
                  </a:lnTo>
                  <a:lnTo>
                    <a:pt x="4775" y="0"/>
                  </a:lnTo>
                  <a:lnTo>
                    <a:pt x="0" y="0"/>
                  </a:lnTo>
                  <a:lnTo>
                    <a:pt x="0" y="10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67AA16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5" name="Picture 7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0" y="2083"/>
              <a:ext cx="3037" cy="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Freeform 77"/>
            <p:cNvSpPr>
              <a:spLocks/>
            </p:cNvSpPr>
            <p:nvPr/>
          </p:nvSpPr>
          <p:spPr bwMode="auto">
            <a:xfrm>
              <a:off x="7600" y="2023"/>
              <a:ext cx="3157" cy="1245"/>
            </a:xfrm>
            <a:custGeom>
              <a:avLst/>
              <a:gdLst>
                <a:gd name="T0" fmla="*/ 0 w 3157"/>
                <a:gd name="T1" fmla="*/ 1245 h 1245"/>
                <a:gd name="T2" fmla="*/ 3157 w 3157"/>
                <a:gd name="T3" fmla="*/ 1245 h 1245"/>
                <a:gd name="T4" fmla="*/ 3157 w 3157"/>
                <a:gd name="T5" fmla="*/ 0 h 1245"/>
                <a:gd name="T6" fmla="*/ 0 w 3157"/>
                <a:gd name="T7" fmla="*/ 0 h 1245"/>
                <a:gd name="T8" fmla="*/ 0 w 3157"/>
                <a:gd name="T9" fmla="*/ 124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7" h="1245">
                  <a:moveTo>
                    <a:pt x="0" y="1245"/>
                  </a:moveTo>
                  <a:lnTo>
                    <a:pt x="3157" y="1245"/>
                  </a:lnTo>
                  <a:lnTo>
                    <a:pt x="3157" y="0"/>
                  </a:lnTo>
                  <a:lnTo>
                    <a:pt x="0" y="0"/>
                  </a:lnTo>
                  <a:lnTo>
                    <a:pt x="0" y="12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67AA16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7" name="Freeform 78"/>
            <p:cNvSpPr>
              <a:spLocks/>
            </p:cNvSpPr>
            <p:nvPr/>
          </p:nvSpPr>
          <p:spPr bwMode="auto">
            <a:xfrm>
              <a:off x="5263" y="2414"/>
              <a:ext cx="1698" cy="450"/>
            </a:xfrm>
            <a:custGeom>
              <a:avLst/>
              <a:gdLst>
                <a:gd name="T0" fmla="*/ 0 w 1698"/>
                <a:gd name="T1" fmla="*/ 75 h 450"/>
                <a:gd name="T2" fmla="*/ 6 w 1698"/>
                <a:gd name="T3" fmla="*/ 46 h 450"/>
                <a:gd name="T4" fmla="*/ 22 w 1698"/>
                <a:gd name="T5" fmla="*/ 22 h 450"/>
                <a:gd name="T6" fmla="*/ 46 w 1698"/>
                <a:gd name="T7" fmla="*/ 6 h 450"/>
                <a:gd name="T8" fmla="*/ 75 w 1698"/>
                <a:gd name="T9" fmla="*/ 0 h 450"/>
                <a:gd name="T10" fmla="*/ 1623 w 1698"/>
                <a:gd name="T11" fmla="*/ 0 h 450"/>
                <a:gd name="T12" fmla="*/ 1652 w 1698"/>
                <a:gd name="T13" fmla="*/ 6 h 450"/>
                <a:gd name="T14" fmla="*/ 1676 w 1698"/>
                <a:gd name="T15" fmla="*/ 22 h 450"/>
                <a:gd name="T16" fmla="*/ 1692 w 1698"/>
                <a:gd name="T17" fmla="*/ 46 h 450"/>
                <a:gd name="T18" fmla="*/ 1698 w 1698"/>
                <a:gd name="T19" fmla="*/ 75 h 450"/>
                <a:gd name="T20" fmla="*/ 1698 w 1698"/>
                <a:gd name="T21" fmla="*/ 375 h 450"/>
                <a:gd name="T22" fmla="*/ 1692 w 1698"/>
                <a:gd name="T23" fmla="*/ 403 h 450"/>
                <a:gd name="T24" fmla="*/ 1676 w 1698"/>
                <a:gd name="T25" fmla="*/ 427 h 450"/>
                <a:gd name="T26" fmla="*/ 1652 w 1698"/>
                <a:gd name="T27" fmla="*/ 443 h 450"/>
                <a:gd name="T28" fmla="*/ 1623 w 1698"/>
                <a:gd name="T29" fmla="*/ 450 h 450"/>
                <a:gd name="T30" fmla="*/ 75 w 1698"/>
                <a:gd name="T31" fmla="*/ 450 h 450"/>
                <a:gd name="T32" fmla="*/ 46 w 1698"/>
                <a:gd name="T33" fmla="*/ 443 h 450"/>
                <a:gd name="T34" fmla="*/ 22 w 1698"/>
                <a:gd name="T35" fmla="*/ 427 h 450"/>
                <a:gd name="T36" fmla="*/ 6 w 1698"/>
                <a:gd name="T37" fmla="*/ 403 h 450"/>
                <a:gd name="T38" fmla="*/ 0 w 1698"/>
                <a:gd name="T39" fmla="*/ 375 h 450"/>
                <a:gd name="T40" fmla="*/ 0 w 1698"/>
                <a:gd name="T41" fmla="*/ 75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98" h="450">
                  <a:moveTo>
                    <a:pt x="0" y="75"/>
                  </a:moveTo>
                  <a:lnTo>
                    <a:pt x="6" y="46"/>
                  </a:lnTo>
                  <a:lnTo>
                    <a:pt x="22" y="22"/>
                  </a:lnTo>
                  <a:lnTo>
                    <a:pt x="46" y="6"/>
                  </a:lnTo>
                  <a:lnTo>
                    <a:pt x="75" y="0"/>
                  </a:lnTo>
                  <a:lnTo>
                    <a:pt x="1623" y="0"/>
                  </a:lnTo>
                  <a:lnTo>
                    <a:pt x="1652" y="6"/>
                  </a:lnTo>
                  <a:lnTo>
                    <a:pt x="1676" y="22"/>
                  </a:lnTo>
                  <a:lnTo>
                    <a:pt x="1692" y="46"/>
                  </a:lnTo>
                  <a:lnTo>
                    <a:pt x="1698" y="75"/>
                  </a:lnTo>
                  <a:lnTo>
                    <a:pt x="1698" y="375"/>
                  </a:lnTo>
                  <a:lnTo>
                    <a:pt x="1692" y="403"/>
                  </a:lnTo>
                  <a:lnTo>
                    <a:pt x="1676" y="427"/>
                  </a:lnTo>
                  <a:lnTo>
                    <a:pt x="1652" y="443"/>
                  </a:lnTo>
                  <a:lnTo>
                    <a:pt x="1623" y="450"/>
                  </a:lnTo>
                  <a:lnTo>
                    <a:pt x="75" y="450"/>
                  </a:lnTo>
                  <a:lnTo>
                    <a:pt x="46" y="443"/>
                  </a:lnTo>
                  <a:lnTo>
                    <a:pt x="22" y="427"/>
                  </a:lnTo>
                  <a:lnTo>
                    <a:pt x="6" y="403"/>
                  </a:lnTo>
                  <a:lnTo>
                    <a:pt x="0" y="375"/>
                  </a:lnTo>
                  <a:lnTo>
                    <a:pt x="0" y="7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FF66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47064" y="3717032"/>
            <a:ext cx="804987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Заявка на участие содержит общие сведения о лоте и форму заявки;</a:t>
            </a:r>
          </a:p>
          <a:p>
            <a:pPr>
              <a:spcAft>
                <a:spcPts val="600"/>
              </a:spcAft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 может прикрепить документы, затребованные заказчиком в извещении </a:t>
            </a:r>
          </a:p>
        </p:txBody>
      </p:sp>
      <p:grpSp>
        <p:nvGrpSpPr>
          <p:cNvPr id="19" name="Группа 18"/>
          <p:cNvGrpSpPr>
            <a:grpSpLocks/>
          </p:cNvGrpSpPr>
          <p:nvPr/>
        </p:nvGrpSpPr>
        <p:grpSpPr bwMode="auto">
          <a:xfrm>
            <a:off x="1387084" y="4564195"/>
            <a:ext cx="3233721" cy="1264839"/>
            <a:chOff x="2530" y="-1705"/>
            <a:chExt cx="2675" cy="1332"/>
          </a:xfrm>
        </p:grpSpPr>
        <p:pic>
          <p:nvPicPr>
            <p:cNvPr id="21" name="Picture 8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" y="-1645"/>
              <a:ext cx="2555" cy="1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2530" y="-1705"/>
              <a:ext cx="2675" cy="1332"/>
            </a:xfrm>
            <a:custGeom>
              <a:avLst/>
              <a:gdLst>
                <a:gd name="T0" fmla="*/ 0 w 2675"/>
                <a:gd name="T1" fmla="*/ 1332 h 1332"/>
                <a:gd name="T2" fmla="*/ 2675 w 2675"/>
                <a:gd name="T3" fmla="*/ 1332 h 1332"/>
                <a:gd name="T4" fmla="*/ 2675 w 2675"/>
                <a:gd name="T5" fmla="*/ 0 h 1332"/>
                <a:gd name="T6" fmla="*/ 0 w 2675"/>
                <a:gd name="T7" fmla="*/ 0 h 1332"/>
                <a:gd name="T8" fmla="*/ 0 w 2675"/>
                <a:gd name="T9" fmla="*/ 1332 h 1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5" h="1332">
                  <a:moveTo>
                    <a:pt x="0" y="1332"/>
                  </a:moveTo>
                  <a:lnTo>
                    <a:pt x="2675" y="1332"/>
                  </a:lnTo>
                  <a:lnTo>
                    <a:pt x="2675" y="0"/>
                  </a:lnTo>
                  <a:lnTo>
                    <a:pt x="0" y="0"/>
                  </a:lnTo>
                  <a:lnTo>
                    <a:pt x="0" y="13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67AA16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47064" y="5865528"/>
            <a:ext cx="804987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Поставщик нажимает кнопку «Подписать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>
              <a:spcAft>
                <a:spcPts val="600"/>
              </a:spcAft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Заявка принимается, если у поставщика на лицевом счете достаточно средств для обеспечения заявки на участие </a:t>
            </a:r>
          </a:p>
        </p:txBody>
      </p:sp>
    </p:spTree>
    <p:extLst>
      <p:ext uri="{BB962C8B-B14F-4D97-AF65-F5344CB8AC3E}">
        <p14:creationId xmlns:p14="http://schemas.microsoft.com/office/powerpoint/2010/main" val="28381628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"/>
          <a:stretch/>
        </p:blipFill>
        <p:spPr bwMode="auto">
          <a:xfrm>
            <a:off x="-4763" y="-7552"/>
            <a:ext cx="9148763" cy="84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0564" y="213165"/>
            <a:ext cx="6502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Рассмотрение заявок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Картинки по запросу аукцион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543244" y="1052736"/>
            <a:ext cx="8049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>
                <a:solidFill>
                  <a:srgbClr val="1764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окончании приема заявок статус аукциона изменится на «Рассмотрение заявок» </a:t>
            </a:r>
            <a:endParaRPr lang="ru-RU" sz="2000" b="1" dirty="0" smtClean="0">
              <a:solidFill>
                <a:srgbClr val="1764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7064" y="3212976"/>
            <a:ext cx="8049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оповестит вас о крайнем сроке публикации протокола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7064" y="5229200"/>
            <a:ext cx="804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Далее необходимо создать или выбрать комиссию и провести рассмотрение заявок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9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576064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3" descr="крайний срок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73358"/>
            <a:ext cx="5616624" cy="1433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91784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"/>
          <a:stretch/>
        </p:blipFill>
        <p:spPr bwMode="auto">
          <a:xfrm>
            <a:off x="-4763" y="-7552"/>
            <a:ext cx="9148763" cy="84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0564" y="213165"/>
            <a:ext cx="6502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Рассмотрение заявок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Картинки по запросу аукцион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543244" y="1052736"/>
            <a:ext cx="804987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>
                <a:solidFill>
                  <a:srgbClr val="1764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Выберите комиссию или создайте новую, если ранее она не была </a:t>
            </a:r>
            <a:r>
              <a:rPr lang="ru-RU" sz="2000" b="1" dirty="0" smtClean="0">
                <a:solidFill>
                  <a:srgbClr val="1764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создана</a:t>
            </a:r>
          </a:p>
          <a:p>
            <a:pPr>
              <a:spcAft>
                <a:spcPts val="600"/>
              </a:spcAf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создании комиссии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указать название, состав и роль каждого члена комиссии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3244" y="6146164"/>
            <a:ext cx="804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Далее необходимо создать или выбрать комиссию и провести рассмотрение заявок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32281"/>
            <a:ext cx="432048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5047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"/>
          <a:stretch/>
        </p:blipFill>
        <p:spPr bwMode="auto">
          <a:xfrm>
            <a:off x="-4763" y="-7552"/>
            <a:ext cx="9148763" cy="84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0564" y="213165"/>
            <a:ext cx="6502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Рассмотрение заявок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Картинки по запросу аукцион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543244" y="1052736"/>
            <a:ext cx="8049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Проставьте отметки о присутствии/отсутствии каждого члена комиссии 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801" y="1556792"/>
            <a:ext cx="5778398" cy="118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2452" y="2996952"/>
            <a:ext cx="8049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Укажите личное и общее решение членов комиссии по заявке 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52" y="3573016"/>
            <a:ext cx="4467126" cy="192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36162"/>
            <a:ext cx="4464496" cy="117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9133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"/>
          <a:stretch/>
        </p:blipFill>
        <p:spPr bwMode="auto">
          <a:xfrm>
            <a:off x="-4763" y="-7552"/>
            <a:ext cx="9148763" cy="84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0564" y="213165"/>
            <a:ext cx="6502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Рассмотрение заявок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Картинки по запросу аукцион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547064" y="1052736"/>
            <a:ext cx="8049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Сформируйте протокол через кнопку «Скачать»</a:t>
            </a:r>
          </a:p>
        </p:txBody>
      </p:sp>
      <p:pic>
        <p:nvPicPr>
          <p:cNvPr id="11" name="Picture 10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700808"/>
            <a:ext cx="852805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88840"/>
            <a:ext cx="2304256" cy="252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70728" y="4725144"/>
            <a:ext cx="804987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/>
              <a:t>Сохраните протокол, указав маршрут </a:t>
            </a:r>
            <a:r>
              <a:rPr lang="ru-RU" sz="1600" dirty="0" smtClean="0"/>
              <a:t>сохранения;</a:t>
            </a:r>
          </a:p>
          <a:p>
            <a:pPr>
              <a:spcAft>
                <a:spcPts val="600"/>
              </a:spcAft>
            </a:pPr>
            <a:r>
              <a:rPr lang="ru-RU" sz="1600" dirty="0"/>
              <a:t>После подписания распечатанного протокола каждым членом комиссии отсканируйте его и загрузите на площадку. Нажмите кнопку «Подписать и направить</a:t>
            </a:r>
            <a:r>
              <a:rPr lang="ru-RU" sz="1600" dirty="0" smtClean="0"/>
              <a:t>».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-4763" y="5805264"/>
            <a:ext cx="9148763" cy="1052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73890" y="6039244"/>
            <a:ext cx="8641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Срок рассмотрения заявок на участие в электронном аукционе не может превышать 10 рабочих дней со дня окончания срока подачи заявок.</a:t>
            </a:r>
          </a:p>
        </p:txBody>
      </p:sp>
    </p:spTree>
    <p:extLst>
      <p:ext uri="{BB962C8B-B14F-4D97-AF65-F5344CB8AC3E}">
        <p14:creationId xmlns:p14="http://schemas.microsoft.com/office/powerpoint/2010/main" val="1055506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"/>
          <a:stretch/>
        </p:blipFill>
        <p:spPr bwMode="auto">
          <a:xfrm>
            <a:off x="-4763" y="-7552"/>
            <a:ext cx="9148763" cy="84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0564" y="213165"/>
            <a:ext cx="6502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Торги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Картинки по запросу аукцион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43244" y="1052736"/>
            <a:ext cx="8049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>
                <a:solidFill>
                  <a:srgbClr val="1764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публикации протокола рассмотрения заявок статус аукциона изменится на «Торги»</a:t>
            </a:r>
          </a:p>
        </p:txBody>
      </p:sp>
      <p:pic>
        <p:nvPicPr>
          <p:cNvPr id="12" name="Picture 1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1844824"/>
            <a:ext cx="561662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568" y="3237468"/>
            <a:ext cx="36248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назначенный день начнутся торги</a:t>
            </a:r>
          </a:p>
        </p:txBody>
      </p:sp>
      <p:pic>
        <p:nvPicPr>
          <p:cNvPr id="13" name="Рисунок 12" descr="7842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3576022"/>
            <a:ext cx="5616622" cy="281826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44646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"/>
          <a:stretch/>
        </p:blipFill>
        <p:spPr bwMode="auto">
          <a:xfrm>
            <a:off x="-4763" y="-7552"/>
            <a:ext cx="9148763" cy="84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0564" y="213165"/>
            <a:ext cx="6502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Торги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Картинки по запросу аукцион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124744"/>
            <a:ext cx="6808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графике хода торгов вы увидите снижение ценовых предложений</a:t>
            </a:r>
          </a:p>
        </p:txBody>
      </p:sp>
      <p:pic>
        <p:nvPicPr>
          <p:cNvPr id="9" name="Рисунок 8" descr="7842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616624" cy="331236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-4763" y="5593926"/>
            <a:ext cx="9148763" cy="12640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85279" y="5634700"/>
            <a:ext cx="86418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Участник, включенный в реестр квалифицированных подрядных организаций и предоставивший обеспечение заявки на участие в электронном аукционе, вправе участвовать во всех электронных аукционах, проводимых на этой электронной площадке.</a:t>
            </a:r>
          </a:p>
        </p:txBody>
      </p:sp>
    </p:spTree>
    <p:extLst>
      <p:ext uri="{BB962C8B-B14F-4D97-AF65-F5344CB8AC3E}">
        <p14:creationId xmlns:p14="http://schemas.microsoft.com/office/powerpoint/2010/main" val="13792146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"/>
          <a:stretch/>
        </p:blipFill>
        <p:spPr bwMode="auto">
          <a:xfrm>
            <a:off x="-4763" y="-7552"/>
            <a:ext cx="9148763" cy="84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0564" y="213165"/>
            <a:ext cx="6502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Торги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Картинки по запросу аукцион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7565" y="1124744"/>
            <a:ext cx="78488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 окончании торгов будет опубликован протокол проведения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аукциона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указанному при регистрации электронному адресу вам придет уведомление о результатах проведения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торгов;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течение 30 минут будет сформирован протокол проведения аукциона, после чего в адрес электронной почты будет выслано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уведомление;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12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662473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47565" y="3284984"/>
            <a:ext cx="78488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После этого аукцион перейдет на стадию заключения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контракта; 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Рисунок 12" descr="договры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728" y="3789040"/>
            <a:ext cx="4320480" cy="90829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56048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"/>
          <a:stretch/>
        </p:blipFill>
        <p:spPr bwMode="auto">
          <a:xfrm>
            <a:off x="-4763" y="-7552"/>
            <a:ext cx="9148763" cy="84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0564" y="213165"/>
            <a:ext cx="6502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 договора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Картинки по запросу аукцион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7565" y="3501008"/>
            <a:ext cx="78488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После загрузки договора в систему вам необходимо направить его участнику, для этого нужно поставить свою ЭП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7064" y="1052736"/>
            <a:ext cx="804987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>
                <a:solidFill>
                  <a:srgbClr val="1764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</a:t>
            </a:r>
            <a:r>
              <a:rPr lang="ru-RU" sz="2000" b="1" dirty="0" smtClean="0">
                <a:solidFill>
                  <a:srgbClr val="1764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формирования протокола проведения </a:t>
            </a:r>
            <a:r>
              <a:rPr lang="ru-RU" sz="2000" b="1" dirty="0">
                <a:solidFill>
                  <a:srgbClr val="1764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аукциона процедура перейдет на стадию заключения </a:t>
            </a:r>
            <a:r>
              <a:rPr lang="ru-RU" sz="2000" b="1" dirty="0" smtClean="0">
                <a:solidFill>
                  <a:srgbClr val="1764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контракта</a:t>
            </a:r>
          </a:p>
          <a:p>
            <a:pPr>
              <a:spcAft>
                <a:spcPts val="600"/>
              </a:spcAf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 можно согласовать и подписать в электронном виде, для этого необходимо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загрузить проект договора в систему;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2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2385814"/>
            <a:ext cx="5472606" cy="85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подписание договора зак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21088"/>
            <a:ext cx="5904656" cy="1584176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47137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"/>
          <a:stretch/>
        </p:blipFill>
        <p:spPr bwMode="auto">
          <a:xfrm>
            <a:off x="-4763" y="-7552"/>
            <a:ext cx="9148763" cy="84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59277"/>
            <a:ext cx="6502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Процедура Электронный аукцион системе АО «ЕЭТП» для ФКР в соответствии с 615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 РФ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130" y="1052736"/>
            <a:ext cx="87849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b="1" dirty="0" smtClean="0">
                <a:solidFill>
                  <a:srgbClr val="1764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Электронный аукцион – 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Это аукцион в электронной форме на оказание услуг и (или) выполнение работ по капитальному ремонту общего имущества в многоквартирном доме, являющийся конкурентным способом определения подрядной организации, при котором победителем признается участник закупки, включенный в реестр квалифицированных подрядных организаций и предложивший наименьшую цену договора.</a:t>
            </a:r>
          </a:p>
        </p:txBody>
      </p:sp>
      <p:sp>
        <p:nvSpPr>
          <p:cNvPr id="2" name="AutoShape 2" descr="Картинки по запросу аукцион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d.n.sokolov\Pictures\Без назван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30" y="3932932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95736" y="3602910"/>
            <a:ext cx="6766370" cy="2034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Особенности процедуры электронный аукцион:</a:t>
            </a:r>
          </a:p>
          <a:p>
            <a:pPr marL="342900" lvl="1" indent="-342900">
              <a:lnSpc>
                <a:spcPct val="85000"/>
              </a:lnSpc>
              <a:spcAft>
                <a:spcPts val="1200"/>
              </a:spcAft>
              <a:buClr>
                <a:srgbClr val="990033"/>
              </a:buClr>
              <a:buSzPct val="80000"/>
              <a:buFont typeface="Arial Narrow" pitchFamily="34" charset="0"/>
              <a:buChar char="▬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Одноэтапный (прием заявок в одной части); </a:t>
            </a:r>
          </a:p>
          <a:p>
            <a:pPr marL="342900" lvl="1" indent="-342900">
              <a:lnSpc>
                <a:spcPct val="85000"/>
              </a:lnSpc>
              <a:spcAft>
                <a:spcPts val="1200"/>
              </a:spcAft>
              <a:buClr>
                <a:srgbClr val="990033"/>
              </a:buClr>
              <a:buSzPct val="80000"/>
              <a:buFont typeface="Arial Narrow" pitchFamily="34" charset="0"/>
              <a:buChar char="▬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Закрытый (к участию в процедуре допускаются заявители, включенные в реестра квалифицированных подрядных организаций, сформированный органом исполнительной власти субъекта Российской Федерации, уполномоченным субъектом Российской Федерации на ведение реестра квалифицированных подрядных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34191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"/>
          <a:stretch/>
        </p:blipFill>
        <p:spPr bwMode="auto">
          <a:xfrm>
            <a:off x="-4763" y="-7552"/>
            <a:ext cx="9148763" cy="84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0564" y="213165"/>
            <a:ext cx="6502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 договора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Картинки по запросу аукцион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43244" y="1052736"/>
            <a:ext cx="804987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 в личном кабинете через иконку «Договоры» заходит в окно процедуры;</a:t>
            </a:r>
          </a:p>
          <a:p>
            <a:pPr>
              <a:spcAft>
                <a:spcPts val="600"/>
              </a:spcAf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Подписывает договор, если с ним согласен или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есть замечания, то участник направляет заказчику протокол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разногласий;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4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2107333"/>
            <a:ext cx="504055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3356992"/>
            <a:ext cx="5064470" cy="125119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607712" y="4725144"/>
            <a:ext cx="8049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Заказчику придет уведомление о подписании договора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участником; 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008" y="5186049"/>
            <a:ext cx="6588344" cy="64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9245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"/>
          <a:stretch/>
        </p:blipFill>
        <p:spPr bwMode="auto">
          <a:xfrm>
            <a:off x="-4763" y="-7552"/>
            <a:ext cx="9148763" cy="84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0564" y="213165"/>
            <a:ext cx="6502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 договора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Картинки по запросу аукцион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43244" y="1052736"/>
            <a:ext cx="8049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Получив уведомление, зайдите в окно процедуры и подпишите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договор;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7064" y="3573016"/>
            <a:ext cx="804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Внимательно перечитайте и проверьте подписываемые данные. 45. После подписания договора всеми сторонами, аукцион уходит в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архив.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подписание договора зак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760640" cy="1584176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4" name="Picture 4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591" y="4293096"/>
            <a:ext cx="4894818" cy="130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-4763" y="5733256"/>
            <a:ext cx="9148763" cy="11247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договор может быть подписан в традиционной форме, без использования средств торговой системы АО «ЕЭТП»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5247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3254"/>
            </a:gs>
            <a:gs pos="100000">
              <a:srgbClr val="17649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2247836"/>
            <a:ext cx="833648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ru-RU" sz="4400" b="1" spc="-130" dirty="0" smtClean="0">
                <a:solidFill>
                  <a:schemeClr val="bg1"/>
                </a:solidFill>
              </a:rPr>
              <a:t>Спасибо за внимание!</a:t>
            </a:r>
            <a:endParaRPr lang="en-US" sz="4400" b="1" spc="-130" dirty="0" smtClean="0">
              <a:solidFill>
                <a:schemeClr val="bg1"/>
              </a:solidFill>
            </a:endParaRPr>
          </a:p>
        </p:txBody>
      </p:sp>
      <p:pic>
        <p:nvPicPr>
          <p:cNvPr id="7" name="Picture 2" descr="E:\DROPBOX\home\Roseltorg\Полиграфия\Таблички-логотип.png"/>
          <p:cNvPicPr>
            <a:picLocks noChangeAspect="1" noChangeArrowheads="1"/>
          </p:cNvPicPr>
          <p:nvPr/>
        </p:nvPicPr>
        <p:blipFill>
          <a:blip r:embed="rId2" cstate="print"/>
          <a:srcRect l="26250" t="68420" r="27500"/>
          <a:stretch>
            <a:fillRect/>
          </a:stretch>
        </p:blipFill>
        <p:spPr bwMode="auto">
          <a:xfrm>
            <a:off x="3635896" y="6237312"/>
            <a:ext cx="1904888" cy="40396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72351" y="4251186"/>
            <a:ext cx="595197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 уважением,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Соколов Дмитрий Николаевич</a:t>
            </a:r>
            <a:endParaRPr lang="ru-RU" sz="2000" b="1" dirty="0">
              <a:solidFill>
                <a:schemeClr val="bg1"/>
              </a:solidFill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Раб.:8 (495) 276-16-26 (доб. </a:t>
            </a:r>
            <a:r>
              <a:rPr lang="ru-RU" sz="2000" dirty="0" smtClean="0">
                <a:solidFill>
                  <a:schemeClr val="bg1"/>
                </a:solidFill>
              </a:rPr>
              <a:t>2673)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Моб</a:t>
            </a:r>
            <a:r>
              <a:rPr lang="ru-RU" sz="2000" dirty="0">
                <a:solidFill>
                  <a:schemeClr val="bg1"/>
                </a:solidFill>
              </a:rPr>
              <a:t>.:8 </a:t>
            </a:r>
            <a:r>
              <a:rPr lang="ru-RU" sz="2000" dirty="0" smtClean="0">
                <a:solidFill>
                  <a:schemeClr val="bg1"/>
                </a:solidFill>
              </a:rPr>
              <a:t>(960) 100-06-43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d.n.sokolov@roseltorg.ru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001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"/>
          <a:stretch/>
        </p:blipFill>
        <p:spPr bwMode="auto">
          <a:xfrm>
            <a:off x="-4763" y="-7552"/>
            <a:ext cx="9148763" cy="84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59277"/>
            <a:ext cx="6502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публикации извещения о проведении аукциона:</a:t>
            </a:r>
          </a:p>
        </p:txBody>
      </p:sp>
      <p:sp>
        <p:nvSpPr>
          <p:cNvPr id="2" name="AutoShape 2" descr="Картинки по запросу аукцион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-4763" y="5593926"/>
            <a:ext cx="9148763" cy="12640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268465" y="5933574"/>
            <a:ext cx="8641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Заказчик до начала проведения закупки принимает решение о создании комиссии по осуществлению закупок, определяет ее состав, включая председателя и секретаря комиссии, и порядок ее работы.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6917" y="1035944"/>
            <a:ext cx="8784976" cy="412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rgbClr val="1764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извещения о проведении аукциона (П. 129 </a:t>
            </a:r>
            <a:r>
              <a:rPr lang="ru-RU" sz="2000" b="1" dirty="0" smtClean="0">
                <a:solidFill>
                  <a:srgbClr val="1764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 РФ </a:t>
            </a:r>
            <a:r>
              <a:rPr lang="ru-RU" sz="2000" b="1" dirty="0" smtClean="0">
                <a:solidFill>
                  <a:srgbClr val="1764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№615);</a:t>
            </a:r>
            <a:endParaRPr lang="ru-RU" sz="2000" b="1" dirty="0">
              <a:solidFill>
                <a:srgbClr val="1764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85000"/>
              </a:lnSpc>
              <a:spcAft>
                <a:spcPts val="1200"/>
              </a:spcAft>
              <a:buClr>
                <a:srgbClr val="990033"/>
              </a:buClr>
              <a:buSzPct val="80000"/>
              <a:buFont typeface="Arial Narrow" pitchFamily="34" charset="0"/>
              <a:buChar char="▬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 электронного аукциона и идентификационный номер электронного аукциона;</a:t>
            </a:r>
          </a:p>
          <a:p>
            <a:pPr marL="342900" lvl="1" indent="-342900">
              <a:lnSpc>
                <a:spcPct val="85000"/>
              </a:lnSpc>
              <a:spcAft>
                <a:spcPts val="1200"/>
              </a:spcAft>
              <a:buClr>
                <a:srgbClr val="990033"/>
              </a:buClr>
              <a:buSzPct val="80000"/>
              <a:buFont typeface="Arial Narrow" pitchFamily="34" charset="0"/>
              <a:buChar char="▬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Полное наименование, адрес заказчика и адрес электронной почты, номер телефона заказчика;</a:t>
            </a:r>
          </a:p>
          <a:p>
            <a:pPr marL="342900" lvl="1" indent="-342900">
              <a:lnSpc>
                <a:spcPct val="85000"/>
              </a:lnSpc>
              <a:spcAft>
                <a:spcPts val="1200"/>
              </a:spcAft>
              <a:buClr>
                <a:srgbClr val="990033"/>
              </a:buClr>
              <a:buSzPct val="80000"/>
              <a:buFont typeface="Arial Narrow" pitchFamily="34" charset="0"/>
              <a:buChar char="▬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сайт и адрес сайта оператора электронной площадки в сети "Интернет", на котором размещена документация об электронном аукционе;</a:t>
            </a:r>
          </a:p>
          <a:p>
            <a:pPr marL="342900" lvl="1" indent="-342900">
              <a:lnSpc>
                <a:spcPct val="85000"/>
              </a:lnSpc>
              <a:spcAft>
                <a:spcPts val="1200"/>
              </a:spcAft>
              <a:buClr>
                <a:srgbClr val="990033"/>
              </a:buClr>
              <a:buSzPct val="80000"/>
              <a:buFont typeface="Arial Narrow" pitchFamily="34" charset="0"/>
              <a:buChar char="▬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Дата и время окончания подачи заявок на участие в электронном аукционе;</a:t>
            </a:r>
          </a:p>
          <a:p>
            <a:pPr marL="342900" lvl="1" indent="-342900">
              <a:lnSpc>
                <a:spcPct val="85000"/>
              </a:lnSpc>
              <a:spcAft>
                <a:spcPts val="1200"/>
              </a:spcAft>
              <a:buClr>
                <a:srgbClr val="990033"/>
              </a:buClr>
              <a:buSzPct val="80000"/>
              <a:buFont typeface="Arial Narrow" pitchFamily="34" charset="0"/>
              <a:buChar char="▬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Дата завершения рассмотрения заявок на участие в электронном аукционе;</a:t>
            </a:r>
          </a:p>
          <a:p>
            <a:pPr marL="342900" lvl="1" indent="-342900">
              <a:lnSpc>
                <a:spcPct val="85000"/>
              </a:lnSpc>
              <a:spcAft>
                <a:spcPts val="1200"/>
              </a:spcAft>
              <a:buClr>
                <a:srgbClr val="990033"/>
              </a:buClr>
              <a:buSzPct val="80000"/>
              <a:buFont typeface="Arial Narrow" pitchFamily="34" charset="0"/>
              <a:buChar char="▬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Дата проведения электронного аукциона. Днем проведения электронного аукциона является рабочий день, следующий после истечения 2 дней со дня окончания срока рассмотрения заявки на участие в электронном аукционе. В случае если дата проведения электронного аукциона приходится на нерабочий день, день проведения электронного аукциона переносится на следующий за ним рабочий день;</a:t>
            </a:r>
          </a:p>
          <a:p>
            <a:pPr marL="342900" lvl="1" indent="-342900">
              <a:lnSpc>
                <a:spcPct val="85000"/>
              </a:lnSpc>
              <a:spcAft>
                <a:spcPts val="1200"/>
              </a:spcAft>
              <a:buClr>
                <a:srgbClr val="990033"/>
              </a:buClr>
              <a:buSzPct val="80000"/>
              <a:buFont typeface="Arial Narrow" pitchFamily="34" charset="0"/>
              <a:buChar char="▬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Место, сроки выполнения работ (услуг) и условия оплаты выполненных работ (услуг);</a:t>
            </a:r>
          </a:p>
        </p:txBody>
      </p:sp>
    </p:spTree>
    <p:extLst>
      <p:ext uri="{BB962C8B-B14F-4D97-AF65-F5344CB8AC3E}">
        <p14:creationId xmlns:p14="http://schemas.microsoft.com/office/powerpoint/2010/main" val="111152119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"/>
          <a:stretch/>
        </p:blipFill>
        <p:spPr bwMode="auto">
          <a:xfrm>
            <a:off x="-4763" y="-7552"/>
            <a:ext cx="9148763" cy="84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59277"/>
            <a:ext cx="6502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публикации извещения о проведении аукциона:</a:t>
            </a:r>
          </a:p>
        </p:txBody>
      </p:sp>
      <p:sp>
        <p:nvSpPr>
          <p:cNvPr id="2" name="AutoShape 2" descr="Картинки по запросу аукцион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-4763" y="5593926"/>
            <a:ext cx="9148763" cy="12640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268465" y="5933574"/>
            <a:ext cx="8641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Заказчик до начала проведения закупки принимает решение о создании комиссии по осуществлению закупок, определяет ее состав, включая председателя и секретаря комиссии, и порядок ее работы.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7130" y="1034356"/>
            <a:ext cx="8784976" cy="385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rgbClr val="1764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извещения о проведении аукциона (П. 129 </a:t>
            </a:r>
            <a:r>
              <a:rPr lang="ru-RU" sz="2000" b="1" dirty="0" smtClean="0">
                <a:solidFill>
                  <a:srgbClr val="1764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 РФ </a:t>
            </a:r>
            <a:r>
              <a:rPr lang="ru-RU" sz="2000" b="1" dirty="0" smtClean="0">
                <a:solidFill>
                  <a:srgbClr val="1764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№615);</a:t>
            </a:r>
          </a:p>
          <a:p>
            <a:pPr marL="342900" lvl="1" indent="-342900">
              <a:lnSpc>
                <a:spcPct val="85000"/>
              </a:lnSpc>
              <a:spcAft>
                <a:spcPts val="1200"/>
              </a:spcAft>
              <a:buClr>
                <a:srgbClr val="990033"/>
              </a:buClr>
              <a:buSzPct val="80000"/>
              <a:buFont typeface="Arial Narrow" pitchFamily="34" charset="0"/>
              <a:buChar char="▬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Начальная (максимальная) цена договора; и) размер обеспечения заявки на участие в электронном аукционе. Размер обеспечения заявки должен составлять от 1,2 процента до 5 процентов начальной (максимальной) цены договора или, если начальная (максимальная) цена договора не превышает 3 миллионов рублей, - один процент начальной (максимальной) цены договора, указанной в извещении о проведении электронного аукциона;</a:t>
            </a:r>
          </a:p>
          <a:p>
            <a:pPr marL="342900" lvl="1" indent="-342900">
              <a:lnSpc>
                <a:spcPct val="85000"/>
              </a:lnSpc>
              <a:spcAft>
                <a:spcPts val="1200"/>
              </a:spcAft>
              <a:buClr>
                <a:srgbClr val="990033"/>
              </a:buClr>
              <a:buSzPct val="80000"/>
              <a:buFont typeface="Arial Narrow" pitchFamily="34" charset="0"/>
              <a:buChar char="▬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обеспечения исполнения договора об оказании услуг. Размер обеспечения исполнения договора об оказании услуг не может превышать тридцать процентов начальной (максимальной) цены договора, указанной в извещении о проведении электронного аукциона;</a:t>
            </a:r>
          </a:p>
          <a:p>
            <a:pPr marL="342900" lvl="1" indent="-342900">
              <a:lnSpc>
                <a:spcPct val="85000"/>
              </a:lnSpc>
              <a:spcAft>
                <a:spcPts val="1200"/>
              </a:spcAft>
              <a:buClr>
                <a:srgbClr val="990033"/>
              </a:buClr>
              <a:buSzPct val="80000"/>
              <a:buFont typeface="Arial Narrow" pitchFamily="34" charset="0"/>
              <a:buChar char="▬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 электронной площадки в сети "Интернет";</a:t>
            </a:r>
          </a:p>
          <a:p>
            <a:pPr marL="342900" lvl="1" indent="-342900">
              <a:lnSpc>
                <a:spcPct val="85000"/>
              </a:lnSpc>
              <a:spcAft>
                <a:spcPts val="1200"/>
              </a:spcAft>
              <a:buClr>
                <a:srgbClr val="990033"/>
              </a:buClr>
              <a:buSzPct val="80000"/>
              <a:buFont typeface="Arial Narrow" pitchFamily="34" charset="0"/>
              <a:buChar char="▬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договора об оказании услуг.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983617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"/>
          <a:stretch/>
        </p:blipFill>
        <p:spPr bwMode="auto">
          <a:xfrm>
            <a:off x="-4763" y="-7552"/>
            <a:ext cx="9148763" cy="84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59277"/>
            <a:ext cx="6502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схема проведения процедуры аукцион на понижение поэтапно: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6373" y="1052736"/>
            <a:ext cx="7886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 smtClean="0">
                <a:solidFill>
                  <a:srgbClr val="1764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Одноэтапный закрытый аукцион на понижение (редукцион)</a:t>
            </a:r>
            <a:endParaRPr lang="ru-RU" sz="2000" b="1" dirty="0">
              <a:solidFill>
                <a:srgbClr val="1764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Картинки по запросу аукцион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64538" y="1556792"/>
            <a:ext cx="2557476" cy="720080"/>
          </a:xfrm>
          <a:prstGeom prst="rect">
            <a:avLst/>
          </a:prstGeom>
          <a:solidFill>
            <a:srgbClr val="176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Публикация Извещения о проведении аукциона</a:t>
            </a:r>
            <a:endParaRPr lang="ru-RU" dirty="0"/>
          </a:p>
        </p:txBody>
      </p:sp>
      <p:cxnSp>
        <p:nvCxnSpPr>
          <p:cNvPr id="12" name="Прямая со стрелкой 11"/>
          <p:cNvCxnSpPr>
            <a:stCxn id="3" idx="2"/>
            <a:endCxn id="14" idx="0"/>
          </p:cNvCxnSpPr>
          <p:nvPr/>
        </p:nvCxnSpPr>
        <p:spPr>
          <a:xfrm>
            <a:off x="4343276" y="2276872"/>
            <a:ext cx="0" cy="288032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064538" y="2564904"/>
            <a:ext cx="2557476" cy="720080"/>
          </a:xfrm>
          <a:prstGeom prst="rect">
            <a:avLst/>
          </a:prstGeom>
          <a:solidFill>
            <a:srgbClr val="176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Рассмотрение заявок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064538" y="3573016"/>
            <a:ext cx="2557476" cy="720080"/>
          </a:xfrm>
          <a:prstGeom prst="rect">
            <a:avLst/>
          </a:prstGeom>
          <a:solidFill>
            <a:srgbClr val="176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Торги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14" idx="2"/>
            <a:endCxn id="15" idx="0"/>
          </p:cNvCxnSpPr>
          <p:nvPr/>
        </p:nvCxnSpPr>
        <p:spPr>
          <a:xfrm>
            <a:off x="4343276" y="3284984"/>
            <a:ext cx="0" cy="288032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3064538" y="4581128"/>
            <a:ext cx="2557476" cy="720080"/>
          </a:xfrm>
          <a:prstGeom prst="rect">
            <a:avLst/>
          </a:prstGeom>
          <a:solidFill>
            <a:srgbClr val="176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Заключение договора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064538" y="5661248"/>
            <a:ext cx="2557476" cy="720080"/>
          </a:xfrm>
          <a:prstGeom prst="rect">
            <a:avLst/>
          </a:prstGeom>
          <a:solidFill>
            <a:srgbClr val="176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Исполнение договора</a:t>
            </a:r>
            <a:endParaRPr lang="ru-RU" dirty="0"/>
          </a:p>
        </p:txBody>
      </p:sp>
      <p:cxnSp>
        <p:nvCxnSpPr>
          <p:cNvPr id="26" name="Прямая со стрелкой 25"/>
          <p:cNvCxnSpPr>
            <a:stCxn id="15" idx="2"/>
            <a:endCxn id="24" idx="0"/>
          </p:cNvCxnSpPr>
          <p:nvPr/>
        </p:nvCxnSpPr>
        <p:spPr>
          <a:xfrm>
            <a:off x="4343276" y="4293096"/>
            <a:ext cx="0" cy="288032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24" idx="2"/>
            <a:endCxn id="25" idx="0"/>
          </p:cNvCxnSpPr>
          <p:nvPr/>
        </p:nvCxnSpPr>
        <p:spPr>
          <a:xfrm>
            <a:off x="4343276" y="5301208"/>
            <a:ext cx="0" cy="36004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ая прямоугольная выноска 5"/>
          <p:cNvSpPr/>
          <p:nvPr/>
        </p:nvSpPr>
        <p:spPr>
          <a:xfrm>
            <a:off x="5816612" y="1560551"/>
            <a:ext cx="3347864" cy="787213"/>
          </a:xfrm>
          <a:prstGeom prst="wedgeRoundRectCallout">
            <a:avLst>
              <a:gd name="adj1" fmla="val -55347"/>
              <a:gd name="adj2" fmla="val -2398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Извещение публикуется не мене, чем за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 дней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 окончания срока подачи заявок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0" y="1988840"/>
            <a:ext cx="2411760" cy="1794656"/>
          </a:xfrm>
          <a:prstGeom prst="wedgeRoundRectCallout">
            <a:avLst>
              <a:gd name="adj1" fmla="val 77757"/>
              <a:gd name="adj2" fmla="val -1267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Срок рассмотрения заявок на участие в электронном аукционе не может превышать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 рабочих дней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со дня окончания срока подачи заявок</a:t>
            </a: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5888620" y="2460712"/>
            <a:ext cx="3275856" cy="1656184"/>
          </a:xfrm>
          <a:prstGeom prst="wedgeRoundRectCallout">
            <a:avLst>
              <a:gd name="adj1" fmla="val -57248"/>
              <a:gd name="adj2" fmla="val 20586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Днем проведения электронного аукциона является рабочий день, следующий после истечения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дней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со дня окончания срока рассмотрения заявки на участие в электронном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аукционе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0" y="4437112"/>
            <a:ext cx="2915816" cy="1944216"/>
          </a:xfrm>
          <a:prstGeom prst="wedgeRoundRectCallout">
            <a:avLst>
              <a:gd name="adj1" fmla="val 55980"/>
              <a:gd name="adj2" fmla="val -22230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Договор об оказании услуг не может быть заключен ранее чем через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дней и позднее чем через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дней со дня размещения на официальном сайте протокола проведения электронного аукциона</a:t>
            </a: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5796136" y="4293096"/>
            <a:ext cx="3347864" cy="2420888"/>
          </a:xfrm>
          <a:prstGeom prst="wedgeRoundRectCallout">
            <a:avLst>
              <a:gd name="adj1" fmla="val -55392"/>
              <a:gd name="adj2" fmla="val 13521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Сведения о заключенном договоре об оказании услуг, сведения о его изменении, расторжении, исполнении, включая сведения о ведении претензионной и судебной работы, размещаются на официальном сайте в реестре договоров об оказании услуг в течение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рабочих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дней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417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"/>
          <a:stretch/>
        </p:blipFill>
        <p:spPr bwMode="auto">
          <a:xfrm>
            <a:off x="-4763" y="-7552"/>
            <a:ext cx="9148763" cy="84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59277"/>
            <a:ext cx="6502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моменты при заполнении формы извещения о проведении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процедуры</a:t>
            </a:r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6373" y="1052736"/>
            <a:ext cx="7886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rgbClr val="1764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Создаем новую процедуру</a:t>
            </a:r>
            <a:endParaRPr lang="ru-RU" sz="2000" b="1" dirty="0">
              <a:solidFill>
                <a:srgbClr val="1764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Картинки по запросу аукцион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1041226" y="1641621"/>
            <a:ext cx="7056784" cy="3952306"/>
            <a:chOff x="2642" y="-2560"/>
            <a:chExt cx="5868" cy="2481"/>
          </a:xfrm>
        </p:grpSpPr>
        <p:pic>
          <p:nvPicPr>
            <p:cNvPr id="18" name="Picture 3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2" y="-2560"/>
              <a:ext cx="5868" cy="2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" y="-2399"/>
              <a:ext cx="5458" cy="2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Freeform 41"/>
            <p:cNvSpPr>
              <a:spLocks/>
            </p:cNvSpPr>
            <p:nvPr/>
          </p:nvSpPr>
          <p:spPr bwMode="auto">
            <a:xfrm>
              <a:off x="2745" y="-2459"/>
              <a:ext cx="5578" cy="2194"/>
            </a:xfrm>
            <a:custGeom>
              <a:avLst/>
              <a:gdLst>
                <a:gd name="T0" fmla="*/ 0 w 5578"/>
                <a:gd name="T1" fmla="*/ 2194 h 2194"/>
                <a:gd name="T2" fmla="*/ 5578 w 5578"/>
                <a:gd name="T3" fmla="*/ 2194 h 2194"/>
                <a:gd name="T4" fmla="*/ 5578 w 5578"/>
                <a:gd name="T5" fmla="*/ 0 h 2194"/>
                <a:gd name="T6" fmla="*/ 0 w 5578"/>
                <a:gd name="T7" fmla="*/ 0 h 2194"/>
                <a:gd name="T8" fmla="*/ 0 w 5578"/>
                <a:gd name="T9" fmla="*/ 2194 h 2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78" h="2194">
                  <a:moveTo>
                    <a:pt x="0" y="2194"/>
                  </a:moveTo>
                  <a:lnTo>
                    <a:pt x="5578" y="2194"/>
                  </a:lnTo>
                  <a:lnTo>
                    <a:pt x="5578" y="0"/>
                  </a:lnTo>
                  <a:lnTo>
                    <a:pt x="0" y="0"/>
                  </a:lnTo>
                  <a:lnTo>
                    <a:pt x="0" y="21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67AA16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1" name="Freeform 42"/>
            <p:cNvSpPr>
              <a:spLocks/>
            </p:cNvSpPr>
            <p:nvPr/>
          </p:nvSpPr>
          <p:spPr bwMode="auto">
            <a:xfrm>
              <a:off x="2655" y="-2062"/>
              <a:ext cx="2880" cy="486"/>
            </a:xfrm>
            <a:custGeom>
              <a:avLst/>
              <a:gdLst>
                <a:gd name="T0" fmla="*/ 0 w 2880"/>
                <a:gd name="T1" fmla="*/ 81 h 486"/>
                <a:gd name="T2" fmla="*/ 6 w 2880"/>
                <a:gd name="T3" fmla="*/ 50 h 486"/>
                <a:gd name="T4" fmla="*/ 23 w 2880"/>
                <a:gd name="T5" fmla="*/ 23 h 486"/>
                <a:gd name="T6" fmla="*/ 50 w 2880"/>
                <a:gd name="T7" fmla="*/ 6 h 486"/>
                <a:gd name="T8" fmla="*/ 81 w 2880"/>
                <a:gd name="T9" fmla="*/ 0 h 486"/>
                <a:gd name="T10" fmla="*/ 2800 w 2880"/>
                <a:gd name="T11" fmla="*/ 0 h 486"/>
                <a:gd name="T12" fmla="*/ 2831 w 2880"/>
                <a:gd name="T13" fmla="*/ 6 h 486"/>
                <a:gd name="T14" fmla="*/ 2857 w 2880"/>
                <a:gd name="T15" fmla="*/ 23 h 486"/>
                <a:gd name="T16" fmla="*/ 2873 w 2880"/>
                <a:gd name="T17" fmla="*/ 50 h 486"/>
                <a:gd name="T18" fmla="*/ 2880 w 2880"/>
                <a:gd name="T19" fmla="*/ 81 h 486"/>
                <a:gd name="T20" fmla="*/ 2880 w 2880"/>
                <a:gd name="T21" fmla="*/ 405 h 486"/>
                <a:gd name="T22" fmla="*/ 2873 w 2880"/>
                <a:gd name="T23" fmla="*/ 436 h 486"/>
                <a:gd name="T24" fmla="*/ 2857 w 2880"/>
                <a:gd name="T25" fmla="*/ 462 h 486"/>
                <a:gd name="T26" fmla="*/ 2831 w 2880"/>
                <a:gd name="T27" fmla="*/ 480 h 486"/>
                <a:gd name="T28" fmla="*/ 2800 w 2880"/>
                <a:gd name="T29" fmla="*/ 486 h 486"/>
                <a:gd name="T30" fmla="*/ 81 w 2880"/>
                <a:gd name="T31" fmla="*/ 486 h 486"/>
                <a:gd name="T32" fmla="*/ 50 w 2880"/>
                <a:gd name="T33" fmla="*/ 480 h 486"/>
                <a:gd name="T34" fmla="*/ 23 w 2880"/>
                <a:gd name="T35" fmla="*/ 462 h 486"/>
                <a:gd name="T36" fmla="*/ 6 w 2880"/>
                <a:gd name="T37" fmla="*/ 436 h 486"/>
                <a:gd name="T38" fmla="*/ 0 w 2880"/>
                <a:gd name="T39" fmla="*/ 405 h 486"/>
                <a:gd name="T40" fmla="*/ 0 w 2880"/>
                <a:gd name="T41" fmla="*/ 81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80" h="486">
                  <a:moveTo>
                    <a:pt x="0" y="81"/>
                  </a:moveTo>
                  <a:lnTo>
                    <a:pt x="6" y="50"/>
                  </a:lnTo>
                  <a:lnTo>
                    <a:pt x="23" y="23"/>
                  </a:lnTo>
                  <a:lnTo>
                    <a:pt x="50" y="6"/>
                  </a:lnTo>
                  <a:lnTo>
                    <a:pt x="81" y="0"/>
                  </a:lnTo>
                  <a:lnTo>
                    <a:pt x="2800" y="0"/>
                  </a:lnTo>
                  <a:lnTo>
                    <a:pt x="2831" y="6"/>
                  </a:lnTo>
                  <a:lnTo>
                    <a:pt x="2857" y="23"/>
                  </a:lnTo>
                  <a:lnTo>
                    <a:pt x="2873" y="50"/>
                  </a:lnTo>
                  <a:lnTo>
                    <a:pt x="2880" y="81"/>
                  </a:lnTo>
                  <a:lnTo>
                    <a:pt x="2880" y="405"/>
                  </a:lnTo>
                  <a:lnTo>
                    <a:pt x="2873" y="436"/>
                  </a:lnTo>
                  <a:lnTo>
                    <a:pt x="2857" y="462"/>
                  </a:lnTo>
                  <a:lnTo>
                    <a:pt x="2831" y="480"/>
                  </a:lnTo>
                  <a:lnTo>
                    <a:pt x="2800" y="486"/>
                  </a:lnTo>
                  <a:lnTo>
                    <a:pt x="81" y="486"/>
                  </a:lnTo>
                  <a:lnTo>
                    <a:pt x="50" y="480"/>
                  </a:lnTo>
                  <a:lnTo>
                    <a:pt x="23" y="462"/>
                  </a:lnTo>
                  <a:lnTo>
                    <a:pt x="6" y="436"/>
                  </a:lnTo>
                  <a:lnTo>
                    <a:pt x="0" y="405"/>
                  </a:lnTo>
                  <a:lnTo>
                    <a:pt x="0" y="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FF66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-4763" y="5593926"/>
            <a:ext cx="9148763" cy="12640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268465" y="5933574"/>
            <a:ext cx="8641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Заказчик до начала проведения закупки принимает решение о создании комиссии по осуществлению закупок, определяет ее состав, включая председателя и секретаря комиссии, и порядок ее работы.</a:t>
            </a:r>
          </a:p>
        </p:txBody>
      </p:sp>
    </p:spTree>
    <p:extLst>
      <p:ext uri="{BB962C8B-B14F-4D97-AF65-F5344CB8AC3E}">
        <p14:creationId xmlns:p14="http://schemas.microsoft.com/office/powerpoint/2010/main" val="22255758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"/>
          <a:stretch/>
        </p:blipFill>
        <p:spPr bwMode="auto">
          <a:xfrm>
            <a:off x="-4763" y="-7552"/>
            <a:ext cx="9148763" cy="84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59277"/>
            <a:ext cx="6502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моменты при заполнении формы извещения о проведении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процедуры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6373" y="1052736"/>
            <a:ext cx="7886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rgbClr val="1764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Выбираем форму торгов</a:t>
            </a:r>
            <a:endParaRPr lang="ru-RU" sz="2000" b="1" dirty="0">
              <a:solidFill>
                <a:srgbClr val="1764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Картинки по запросу аукцион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редукцион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94" y="1700808"/>
            <a:ext cx="7344816" cy="460851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60977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"/>
          <a:stretch/>
        </p:blipFill>
        <p:spPr bwMode="auto">
          <a:xfrm>
            <a:off x="-4763" y="-7552"/>
            <a:ext cx="9148763" cy="84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59277"/>
            <a:ext cx="6502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моменты при заполнении формы извещения о проведении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процедуры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6373" y="1052736"/>
            <a:ext cx="7886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1764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b="1" dirty="0" smtClean="0">
                <a:solidFill>
                  <a:srgbClr val="1764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Внимательно заполняем сроки проведения процедуры по каждому этапу</a:t>
            </a:r>
            <a:endParaRPr lang="ru-RU" sz="2000" b="1" dirty="0">
              <a:solidFill>
                <a:srgbClr val="1764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Картинки по запросу аукцион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редукцион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96" y="1844824"/>
            <a:ext cx="7925644" cy="331236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7781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"/>
          <a:stretch/>
        </p:blipFill>
        <p:spPr bwMode="auto">
          <a:xfrm>
            <a:off x="-4763" y="-7552"/>
            <a:ext cx="9148763" cy="84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59277"/>
            <a:ext cx="6502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моменты при заполнении формы извещения о проведении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процедуры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6373" y="1052736"/>
            <a:ext cx="7886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rgbClr val="1764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Заполняем сведения о лоте</a:t>
            </a:r>
            <a:endParaRPr lang="ru-RU" sz="2000" b="1" dirty="0">
              <a:solidFill>
                <a:srgbClr val="1764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Картинки по запросу аукцион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Freeform 33"/>
          <p:cNvSpPr>
            <a:spLocks/>
          </p:cNvSpPr>
          <p:nvPr/>
        </p:nvSpPr>
        <p:spPr bwMode="auto">
          <a:xfrm>
            <a:off x="752858" y="1684121"/>
            <a:ext cx="7593902" cy="1814199"/>
          </a:xfrm>
          <a:custGeom>
            <a:avLst/>
            <a:gdLst>
              <a:gd name="T0" fmla="*/ 0 w 7607"/>
              <a:gd name="T1" fmla="*/ 2144 h 2144"/>
              <a:gd name="T2" fmla="*/ 7607 w 7607"/>
              <a:gd name="T3" fmla="*/ 2144 h 2144"/>
              <a:gd name="T4" fmla="*/ 7607 w 7607"/>
              <a:gd name="T5" fmla="*/ 0 h 2144"/>
              <a:gd name="T6" fmla="*/ 0 w 7607"/>
              <a:gd name="T7" fmla="*/ 0 h 2144"/>
              <a:gd name="T8" fmla="*/ 0 w 7607"/>
              <a:gd name="T9" fmla="*/ 2144 h 2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07" h="2144">
                <a:moveTo>
                  <a:pt x="0" y="2144"/>
                </a:moveTo>
                <a:lnTo>
                  <a:pt x="7607" y="2144"/>
                </a:lnTo>
                <a:lnTo>
                  <a:pt x="7607" y="0"/>
                </a:lnTo>
                <a:lnTo>
                  <a:pt x="0" y="0"/>
                </a:lnTo>
                <a:lnTo>
                  <a:pt x="0" y="214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67AA16"/>
                </a:solidFill>
                <a:miter lim="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6" name="Freeform 29"/>
          <p:cNvSpPr>
            <a:spLocks/>
          </p:cNvSpPr>
          <p:nvPr/>
        </p:nvSpPr>
        <p:spPr bwMode="auto">
          <a:xfrm>
            <a:off x="1410163" y="3992021"/>
            <a:ext cx="6295079" cy="1363165"/>
          </a:xfrm>
          <a:custGeom>
            <a:avLst/>
            <a:gdLst>
              <a:gd name="T0" fmla="*/ 0 w 7861"/>
              <a:gd name="T1" fmla="*/ 1746 h 1746"/>
              <a:gd name="T2" fmla="*/ 7861 w 7861"/>
              <a:gd name="T3" fmla="*/ 1746 h 1746"/>
              <a:gd name="T4" fmla="*/ 7861 w 7861"/>
              <a:gd name="T5" fmla="*/ 0 h 1746"/>
              <a:gd name="T6" fmla="*/ 0 w 7861"/>
              <a:gd name="T7" fmla="*/ 0 h 1746"/>
              <a:gd name="T8" fmla="*/ 0 w 7861"/>
              <a:gd name="T9" fmla="*/ 1746 h 1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61" h="1746">
                <a:moveTo>
                  <a:pt x="0" y="1746"/>
                </a:moveTo>
                <a:lnTo>
                  <a:pt x="7861" y="1746"/>
                </a:lnTo>
                <a:lnTo>
                  <a:pt x="7861" y="0"/>
                </a:lnTo>
                <a:lnTo>
                  <a:pt x="0" y="0"/>
                </a:lnTo>
                <a:lnTo>
                  <a:pt x="0" y="174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67AA16"/>
                </a:solidFill>
                <a:miter lim="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pic>
        <p:nvPicPr>
          <p:cNvPr id="17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48" y="1556792"/>
            <a:ext cx="7475107" cy="171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210" y="3404126"/>
            <a:ext cx="6198983" cy="126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reeform 5"/>
          <p:cNvSpPr>
            <a:spLocks/>
          </p:cNvSpPr>
          <p:nvPr/>
        </p:nvSpPr>
        <p:spPr bwMode="auto">
          <a:xfrm>
            <a:off x="2114897" y="5077946"/>
            <a:ext cx="3952292" cy="1069975"/>
          </a:xfrm>
          <a:custGeom>
            <a:avLst/>
            <a:gdLst>
              <a:gd name="T0" fmla="*/ 0 w 6381"/>
              <a:gd name="T1" fmla="*/ 1685 h 1685"/>
              <a:gd name="T2" fmla="*/ 6381 w 6381"/>
              <a:gd name="T3" fmla="*/ 1685 h 1685"/>
              <a:gd name="T4" fmla="*/ 6381 w 6381"/>
              <a:gd name="T5" fmla="*/ 0 h 1685"/>
              <a:gd name="T6" fmla="*/ 0 w 6381"/>
              <a:gd name="T7" fmla="*/ 0 h 1685"/>
              <a:gd name="T8" fmla="*/ 0 w 6381"/>
              <a:gd name="T9" fmla="*/ 1685 h 1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81" h="1685">
                <a:moveTo>
                  <a:pt x="0" y="1685"/>
                </a:moveTo>
                <a:lnTo>
                  <a:pt x="6381" y="1685"/>
                </a:lnTo>
                <a:lnTo>
                  <a:pt x="6381" y="0"/>
                </a:lnTo>
                <a:lnTo>
                  <a:pt x="0" y="0"/>
                </a:lnTo>
                <a:lnTo>
                  <a:pt x="0" y="168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67AA16"/>
                </a:solidFill>
                <a:miter lim="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68" y="4869160"/>
            <a:ext cx="7132300" cy="182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87519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headEnd type="arrow"/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61155</TotalTime>
  <Words>1294</Words>
  <Application>Microsoft Office PowerPoint</Application>
  <PresentationFormat>Экран (4:3)</PresentationFormat>
  <Paragraphs>102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Обучающие материалы для государственных заказчиков</dc:title>
  <dc:creator>aldoshin</dc:creator>
  <cp:lastModifiedBy>d.n.sokolov</cp:lastModifiedBy>
  <cp:revision>2212</cp:revision>
  <cp:lastPrinted>2016-07-26T12:00:50Z</cp:lastPrinted>
  <dcterms:created xsi:type="dcterms:W3CDTF">2009-06-28T12:22:26Z</dcterms:created>
  <dcterms:modified xsi:type="dcterms:W3CDTF">2016-11-11T10:55:22Z</dcterms:modified>
</cp:coreProperties>
</file>