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8" r:id="rId4"/>
    <p:sldMasterId id="2147483718" r:id="rId5"/>
  </p:sldMasterIdLst>
  <p:notesMasterIdLst>
    <p:notesMasterId r:id="rId18"/>
  </p:notesMasterIdLst>
  <p:handoutMasterIdLst>
    <p:handoutMasterId r:id="rId19"/>
  </p:handoutMasterIdLst>
  <p:sldIdLst>
    <p:sldId id="883" r:id="rId6"/>
    <p:sldId id="980" r:id="rId7"/>
    <p:sldId id="1014" r:id="rId8"/>
    <p:sldId id="1017" r:id="rId9"/>
    <p:sldId id="975" r:id="rId10"/>
    <p:sldId id="1016" r:id="rId11"/>
    <p:sldId id="993" r:id="rId12"/>
    <p:sldId id="1019" r:id="rId13"/>
    <p:sldId id="1020" r:id="rId14"/>
    <p:sldId id="1021" r:id="rId15"/>
    <p:sldId id="1023" r:id="rId16"/>
    <p:sldId id="1007" r:id="rId17"/>
  </p:sldIdLst>
  <p:sldSz cx="9144000" cy="6858000" type="screen4x3"/>
  <p:notesSz cx="68072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echkin" initials="n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AA8"/>
    <a:srgbClr val="0057B8"/>
    <a:srgbClr val="BC0C2F"/>
    <a:srgbClr val="00B5E5"/>
    <a:srgbClr val="FF3300"/>
    <a:srgbClr val="FF6600"/>
    <a:srgbClr val="4D4D4D"/>
    <a:srgbClr val="136DD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85714" autoAdjust="0"/>
  </p:normalViewPr>
  <p:slideViewPr>
    <p:cSldViewPr snapToObjects="1">
      <p:cViewPr varScale="1">
        <p:scale>
          <a:sx n="99" d="100"/>
          <a:sy n="99" d="100"/>
        </p:scale>
        <p:origin x="20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692" y="-96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293" y="0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113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293" y="9409113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C13D5B-D570-415E-9549-1D7FDF2A9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2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0" rIns="95440" bIns="47720" numCol="1" anchor="t" anchorCtr="0" compatLnSpc="1">
            <a:prstTxWarp prst="textNoShape">
              <a:avLst/>
            </a:prstTxWarp>
          </a:bodyPr>
          <a:lstStyle>
            <a:lvl1pPr defTabSz="954088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293" y="0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0" rIns="95440" bIns="47720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2950"/>
            <a:ext cx="4951412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03764"/>
            <a:ext cx="544576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0" rIns="95440" bIns="47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113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0" rIns="95440" bIns="47720" numCol="1" anchor="b" anchorCtr="0" compatLnSpc="1">
            <a:prstTxWarp prst="textNoShape">
              <a:avLst/>
            </a:prstTxWarp>
          </a:bodyPr>
          <a:lstStyle>
            <a:lvl1pPr defTabSz="954088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293" y="9409113"/>
            <a:ext cx="29503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0" rIns="95440" bIns="47720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smtClean="0"/>
            </a:lvl1pPr>
          </a:lstStyle>
          <a:p>
            <a:pPr>
              <a:defRPr/>
            </a:pPr>
            <a:fld id="{FD224AC4-0B11-4C79-9470-4A586A276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3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42950"/>
            <a:ext cx="4951412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42950"/>
            <a:ext cx="4951412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42950"/>
            <a:ext cx="4951412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42950"/>
            <a:ext cx="4951412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42950"/>
            <a:ext cx="4951412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42950"/>
            <a:ext cx="4951412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24AC4-0B11-4C79-9470-4A586A27692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6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7"/>
          <a:stretch/>
        </p:blipFill>
        <p:spPr bwMode="auto">
          <a:xfrm>
            <a:off x="-14356" y="-1"/>
            <a:ext cx="916517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961" y="2348880"/>
            <a:ext cx="4211446" cy="273630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61326" y="6237312"/>
            <a:ext cx="989071" cy="252028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www.vsk.ru</a:t>
            </a:r>
            <a:endParaRPr lang="ru-RU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3" y="548680"/>
            <a:ext cx="2636778" cy="7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3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5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57200" y="4509133"/>
            <a:ext cx="403860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638469" y="4509133"/>
            <a:ext cx="403860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0206"/>
            <a:ext cx="5178303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4910" y="1600206"/>
            <a:ext cx="2851890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0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0201"/>
            <a:ext cx="5178303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4910" y="1600206"/>
            <a:ext cx="2851890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57205" y="3162672"/>
            <a:ext cx="5178303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57205" y="4725144"/>
            <a:ext cx="5178303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5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2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4EAC5AF3-594B-4B3D-B8DE-58047599361C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52660" y="152724"/>
            <a:ext cx="7576615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53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53425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FD53-1268-4A7B-8C03-BF914A626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C9B939DC-8C12-4F76-969E-65ED78C4E9C6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3D2F5AD7-9C4B-44EF-A640-E51F0253F003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53425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B48-2049-420D-A2E8-BE0C7F227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66928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53425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B2ED-4D80-4FA5-8D8F-03D8DA441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4287F077-41B1-4AE2-A51E-335F41D62D0B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765E4F8F-4FD1-4EA9-8F98-E5727F6CD01B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6FFCC3-9A0E-4A41-8DBB-89226F360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26" y="5764220"/>
            <a:ext cx="1846774" cy="1094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0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6604" y="6356362"/>
            <a:ext cx="39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44" y="520242"/>
            <a:ext cx="1567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6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microsoft.com/office/2007/relationships/hdphoto" Target="../media/hdphoto4.wdp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472" y="1700808"/>
            <a:ext cx="6172280" cy="33123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Страхование </a:t>
            </a:r>
            <a:r>
              <a:rPr lang="ru-RU" sz="4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СМР </a:t>
            </a:r>
            <a:br>
              <a:rPr lang="ru-RU" sz="4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</a:br>
            <a:r>
              <a:rPr lang="ru-RU" sz="4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4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капитальный ремонт многоквартирных домов</a:t>
            </a:r>
            <a:endParaRPr lang="ru-RU" sz="18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79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 flipH="1">
            <a:off x="2118045" y="-2118046"/>
            <a:ext cx="1340767" cy="55768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164292" y="4069243"/>
            <a:ext cx="1979708" cy="2788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849" y="537705"/>
            <a:ext cx="72122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Страховая сумма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капитальный ремонт</a:t>
            </a:r>
          </a:p>
          <a:p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849" y="1450407"/>
            <a:ext cx="5240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u="sng" dirty="0">
                <a:solidFill>
                  <a:schemeClr val="tx2"/>
                </a:solidFill>
                <a:latin typeface="+mn-lt"/>
              </a:rPr>
              <a:t>по СМР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страховая сумма = стоимости выполнения работ по договору подряда;</a:t>
            </a:r>
          </a:p>
          <a:p>
            <a:pPr lvl="0" algn="just"/>
            <a:r>
              <a:rPr lang="ru-RU" sz="1600" u="sng" dirty="0">
                <a:solidFill>
                  <a:schemeClr val="tx2"/>
                </a:solidFill>
                <a:latin typeface="+mn-lt"/>
              </a:rPr>
              <a:t>по ППГО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страховая сумма = стоимости выполнения работ по договору подряда;</a:t>
            </a:r>
          </a:p>
          <a:p>
            <a:pPr lvl="0" algn="just"/>
            <a:r>
              <a:rPr lang="ru-RU" sz="1600" u="sng" dirty="0">
                <a:solidFill>
                  <a:schemeClr val="tx2"/>
                </a:solidFill>
                <a:latin typeface="+mn-lt"/>
              </a:rPr>
              <a:t>по ППГО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при страховании на 5 лет страховая сумма формируется следующим образом: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</a:rPr>
              <a:t>- первые 2 года действия страхового покрытия = 100% контрактной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стоимости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</a:rPr>
              <a:t>- последующие 2 года = 50% от полной контрактной стоимости;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</a:rPr>
              <a:t>- последний год = 25% от полной контрактной стоимости, но в любом случае не более 500 000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5419530" y="188640"/>
            <a:ext cx="360038" cy="66693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 flipH="1">
            <a:off x="5347520" y="1556792"/>
            <a:ext cx="3796480" cy="172272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 flipH="1">
            <a:off x="4476382" y="785916"/>
            <a:ext cx="1742277" cy="144019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6200000" flipH="1">
            <a:off x="7370935" y="-216273"/>
            <a:ext cx="126257" cy="34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4214"/>
              </p:ext>
            </p:extLst>
          </p:nvPr>
        </p:nvGraphicFramePr>
        <p:xfrm>
          <a:off x="142810" y="4560141"/>
          <a:ext cx="5240018" cy="217969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8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4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 </a:t>
                      </a:r>
                      <a:r>
                        <a:rPr lang="ru-RU" sz="1400" dirty="0">
                          <a:effectLst/>
                        </a:rPr>
                        <a:t>1 000 000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1 000 000 -5 000 000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5 000 000 – 15 000 000</a:t>
                      </a:r>
                    </a:p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28"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 </a:t>
                      </a:r>
                      <a:r>
                        <a:rPr lang="ru-RU" sz="1400" dirty="0">
                          <a:effectLst/>
                        </a:rPr>
                        <a:t>0,72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0,24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 </a:t>
                      </a:r>
                      <a:r>
                        <a:rPr lang="ru-RU" sz="1400" dirty="0">
                          <a:effectLst/>
                        </a:rPr>
                        <a:t>0,15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4778" y="4725144"/>
            <a:ext cx="129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Страховая </a:t>
            </a:r>
            <a:r>
              <a:rPr lang="ru-RU" sz="1600" b="1" dirty="0" err="1" smtClean="0">
                <a:solidFill>
                  <a:schemeClr val="accent1"/>
                </a:solidFill>
                <a:latin typeface="+mn-lt"/>
              </a:rPr>
              <a:t>сумма,руб</a:t>
            </a:r>
            <a:endParaRPr lang="ru-RU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2" name="Picture 2" descr="C:\Documents and Settings\All Users\Документы\Мои рисунки\Образцы рисунков\1.Человечки\Белые челы\7340-matematika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1522" r="3039" b="12627"/>
          <a:stretch/>
        </p:blipFill>
        <p:spPr bwMode="auto">
          <a:xfrm>
            <a:off x="5576858" y="106542"/>
            <a:ext cx="1692450" cy="132399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2783" y="6135443"/>
            <a:ext cx="13903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Тариф,%</a:t>
            </a:r>
            <a:endParaRPr lang="ru-RU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86097" y="1916832"/>
            <a:ext cx="26881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Франшиза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капитальный ремонт</a:t>
            </a:r>
            <a:endParaRPr lang="ru-RU" sz="1400" b="1" dirty="0">
              <a:solidFill>
                <a:schemeClr val="accent1"/>
              </a:solidFill>
            </a:endParaRPr>
          </a:p>
          <a:p>
            <a:pPr algn="ctr"/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8435" y="2676692"/>
            <a:ext cx="3272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франшиза безусловная в отношении каждого страхового случая.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1% от страховой суммы, но не менее: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</a:rPr>
              <a:t>- 35 000 руб. при контрактной стоимости до 600 000 руб.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</a:rPr>
              <a:t>- 50 000 руб. при контрактной стоимости более 600 000 руб.</a:t>
            </a:r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998499"/>
            <a:ext cx="1282464" cy="171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7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 flipH="1">
            <a:off x="6997246" y="3006202"/>
            <a:ext cx="749839" cy="35521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4396395" y="-785"/>
            <a:ext cx="327719" cy="9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475507" y="3143"/>
            <a:ext cx="3262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0A32B-9D9E-4CA4-ADB9-7B8B30FA6E58}" type="slidenum">
              <a:rPr lang="ru-RU"/>
              <a:pPr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Предлагаем сотрудничество и сообщаем о готовности принять на себя защиту интересов Вашей организации на период проведения работ по капитальному ремонту многоквартирных </a:t>
            </a:r>
            <a:r>
              <a:rPr lang="ru-RU" dirty="0" smtClean="0">
                <a:solidFill>
                  <a:schemeClr val="accent1"/>
                </a:solidFill>
              </a:rPr>
              <a:t>домов, </a:t>
            </a:r>
            <a:r>
              <a:rPr lang="ru-RU" dirty="0">
                <a:solidFill>
                  <a:schemeClr val="accent1"/>
                </a:solidFill>
              </a:rPr>
              <a:t>а также на период </a:t>
            </a:r>
            <a:r>
              <a:rPr lang="ru-RU" dirty="0" err="1">
                <a:solidFill>
                  <a:schemeClr val="accent1"/>
                </a:solidFill>
              </a:rPr>
              <a:t>послепусковых</a:t>
            </a:r>
            <a:r>
              <a:rPr lang="ru-RU" dirty="0">
                <a:solidFill>
                  <a:schemeClr val="accent1"/>
                </a:solidFill>
              </a:rPr>
              <a:t> гарантийных обязательств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accent1"/>
              </a:solidFill>
            </a:endParaRP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Привлекая к урегулированию споров специалистов нашей Компании, Вы сэкономите свои средства и время, имея гарантию получения пострадавшими справедливого возмещения в максимально короткий срок. Кроме того, Вы защищаете себя от необоснованных или недобросовестных претензий третьих лиц.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 flipH="1">
            <a:off x="3685593" y="1425574"/>
            <a:ext cx="1772816" cy="9144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7314" name="Picture 2" descr="http://www.asv134.ru/asv134_ru/i/db/dsb8m4bdt8bfvazu_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38" y="4505115"/>
            <a:ext cx="3469507" cy="2314134"/>
          </a:xfrm>
          <a:prstGeom prst="snip2DiagRect">
            <a:avLst>
              <a:gd name="adj1" fmla="val 1208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24" y="1484784"/>
            <a:ext cx="27192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1333" y="4708011"/>
            <a:ext cx="41764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Наши контакты:</a:t>
            </a:r>
            <a:endParaRPr lang="ru-RU" sz="1400" b="1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332" y="5157193"/>
            <a:ext cx="5347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+mn-lt"/>
              </a:rPr>
              <a:t>Владимирский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филиал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r>
              <a:rPr lang="ru-RU" sz="1600" dirty="0">
                <a:solidFill>
                  <a:schemeClr val="tx2"/>
                </a:solidFill>
                <a:latin typeface="+mn-lt"/>
              </a:rPr>
              <a:t>г. Владимир, ул. Октябрьский пр-т, д.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22</a:t>
            </a:r>
          </a:p>
          <a:p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Полушина Елизавета Петровна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Тел. 8 (919) 022-54-73;(4922)47-20-20 (доб.140)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Почта: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Polushina@VSK.RU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568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84002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СПАСИБО ЗА ВНИМАНИЕ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46466" name="Picture 2" descr="C:\Documents and Settings\All Users\Документы\Мои рисунки\Образцы рисунков\1.Человечки\Белые челы\medium_growth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3131840"/>
            <a:ext cx="4809683" cy="27054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\\Freenas\umr_data\ClipArt\icons\VSK_icons\Gov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1" y="5639215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\\Freenas\umr_data\ClipArt\icons\VSK_icons\R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3" y="44722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2ml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623" y="3378343"/>
            <a:ext cx="933450" cy="914400"/>
          </a:xfrm>
          <a:prstGeom prst="rect">
            <a:avLst/>
          </a:prstGeom>
        </p:spPr>
      </p:pic>
      <p:pic>
        <p:nvPicPr>
          <p:cNvPr id="25" name="Рисунок 24" descr="Aplus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221" y="2239351"/>
            <a:ext cx="933450" cy="933450"/>
          </a:xfrm>
          <a:prstGeom prst="rect">
            <a:avLst/>
          </a:prstGeom>
        </p:spPr>
      </p:pic>
      <p:pic>
        <p:nvPicPr>
          <p:cNvPr id="24" name="Рисунок 23" descr="\\dmrbdisk\Volume_1\Clipart\icons\VSK_icons\tiff_cmyk\icons\leader-01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3" y="1114486"/>
            <a:ext cx="91059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 rot="16200000" flipH="1">
            <a:off x="2244340" y="3126171"/>
            <a:ext cx="281353" cy="47447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 flipH="1">
            <a:off x="2231691" y="2034601"/>
            <a:ext cx="281353" cy="47447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200000" flipH="1">
            <a:off x="2244342" y="895646"/>
            <a:ext cx="281353" cy="47447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6200000" flipH="1">
            <a:off x="2238528" y="-1394133"/>
            <a:ext cx="292983" cy="47194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6200000" flipH="1">
            <a:off x="2231691" y="-232317"/>
            <a:ext cx="281353" cy="47447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0" y="0"/>
            <a:ext cx="26977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 flipH="1">
            <a:off x="4470834" y="-4470834"/>
            <a:ext cx="202332" cy="9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7164292" y="5301208"/>
            <a:ext cx="1979708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0A32B-9D9E-4CA4-ADB9-7B8B30FA6E58}" type="slidenum">
              <a:rPr lang="ru-RU"/>
              <a:pPr/>
              <a:t>1</a:t>
            </a:fld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08520" y="0"/>
            <a:ext cx="7067253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</a:rPr>
              <a:t>Страховой дом «Военно-страховая компания»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55562" y="1290895"/>
            <a:ext cx="7284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Calibri" pitchFamily="34" charset="0"/>
                <a:cs typeface="Tahoma" pitchFamily="34" charset="0"/>
              </a:rPr>
              <a:t>С 1992 года и является одним из признанных лидеров на рынке страховых услуг России.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48972" y="2312347"/>
            <a:ext cx="73608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+mn-lt"/>
              </a:rPr>
              <a:t>ВСК ежегодно подтверждает наивысший национальный рейтинг А++ «Исключительно высокий уровень надежности» по версии рейтингового агентства «Эксперт РА».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0431" y="3573933"/>
            <a:ext cx="725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+mn-lt"/>
              </a:rPr>
              <a:t>Под защитой ВСК находятся свыше 14 млн  россиян, более 200 тыс. предприятий и организаций.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97183" y="4547645"/>
            <a:ext cx="7347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+mn-lt"/>
              </a:rPr>
              <a:t>Региональная сеть ВСК насчитывает более 400 офисов во всех субъектах России, что дает возможность эффективно сопровождать договоры страхования и урегулировать убытки по всей стране.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0242" y="5672346"/>
            <a:ext cx="7227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+mn-lt"/>
              </a:rPr>
              <a:t>Высокий уровень работы компании дважды отмечен благодарностью Президента России за большой вклад в развитие страхового дела (2002 и 2007 гг.). ВСК является лауреатом Национального конкурса «Компания года 2015» в номинации «Страховая компания»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60558" y="806709"/>
            <a:ext cx="1584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/>
                </a:solidFill>
              </a:rPr>
              <a:t>ЛИДЕРСТВО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5363" y="1977136"/>
            <a:ext cx="1512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/>
                </a:solidFill>
              </a:rPr>
              <a:t>НАДЕЖНОСТЬ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20597" y="3127337"/>
            <a:ext cx="1224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/>
                </a:solidFill>
              </a:rPr>
              <a:t>ДОВЕРИЕ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81502" y="4232777"/>
            <a:ext cx="1368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/>
                </a:solidFill>
              </a:rPr>
              <a:t>МАСШТАБ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599" y="5344649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/>
                </a:solidFill>
              </a:rPr>
              <a:t>ЗАСЛУГИ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43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82" y="28720"/>
            <a:ext cx="3516000" cy="27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347864" y="1249890"/>
            <a:ext cx="5570646" cy="173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2"/>
                </a:solidFill>
              </a:rPr>
              <a:t>Под строительно-монтажными работами</a:t>
            </a:r>
            <a:r>
              <a:rPr lang="ru-RU" sz="1600" dirty="0">
                <a:solidFill>
                  <a:schemeClr val="tx2"/>
                </a:solidFill>
              </a:rPr>
              <a:t> понимается вся совокупность работ по строительству, монтажу и ремонту объекта (</a:t>
            </a:r>
            <a:r>
              <a:rPr lang="ru-RU" sz="1600" dirty="0" err="1">
                <a:solidFill>
                  <a:schemeClr val="tx2"/>
                </a:solidFill>
              </a:rPr>
              <a:t>ов</a:t>
            </a:r>
            <a:r>
              <a:rPr lang="ru-RU" sz="1600" dirty="0">
                <a:solidFill>
                  <a:schemeClr val="tx2"/>
                </a:solidFill>
              </a:rPr>
              <a:t>), выполняемых Страхователем в соответствии с договором строительного подряда (контрактом на строительство, монтаж, ремонт</a:t>
            </a:r>
            <a:r>
              <a:rPr lang="ru-RU" sz="1600" dirty="0" smtClean="0">
                <a:solidFill>
                  <a:schemeClr val="tx2"/>
                </a:solidFill>
              </a:rPr>
              <a:t>).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2017" y="525684"/>
            <a:ext cx="6048672" cy="720080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dirty="0" smtClean="0">
                <a:solidFill>
                  <a:schemeClr val="accent1"/>
                </a:solidFill>
              </a:rPr>
              <a:t>Строительно-монтажные работы</a:t>
            </a:r>
          </a:p>
        </p:txBody>
      </p:sp>
      <p:pic>
        <p:nvPicPr>
          <p:cNvPr id="385030" name="Picture 6" descr="Картинки по запросу строительно-монтажные работ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" y="2892634"/>
            <a:ext cx="9100839" cy="39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82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3588846" y="4143805"/>
            <a:ext cx="1979708" cy="26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1" y="6668820"/>
            <a:ext cx="9143999" cy="185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 flipH="1">
            <a:off x="6630327" y="1692631"/>
            <a:ext cx="1451898" cy="3575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 flipH="1">
            <a:off x="2890233" y="-2909230"/>
            <a:ext cx="1275096" cy="7093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12576" y="1299884"/>
            <a:ext cx="6336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7B8"/>
                </a:solidFill>
                <a:latin typeface="+mn-lt"/>
              </a:rPr>
              <a:t>Что можно страховать (правила 18/3):</a:t>
            </a:r>
            <a:endParaRPr lang="ru-RU" b="1" dirty="0">
              <a:solidFill>
                <a:srgbClr val="0057B8"/>
              </a:solidFill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69216"/>
            <a:ext cx="5568554" cy="49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объект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строительных работ  (строительство зданий, сооружений, инженерной инфраструктуры  и т.п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.);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объект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монтажных работ  (монтаж производственного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оборудования, электрического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хозяйства и т.п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.);</a:t>
            </a:r>
          </a:p>
          <a:p>
            <a:pPr marL="28575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оборудование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строительной площадки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28575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строительная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техника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285750" lvl="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объекты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, находящиеся на строительной площадке или в непосредственной близости от нее и принадлежащие Заказчику или Страхователю  (объекты незавершенного строительства);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AutoShape 2" descr="Картинки по запросу строительно-монтажные рабо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строительно-монтажные рабо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троительно-монтажные работ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8" y="94233"/>
            <a:ext cx="5313885" cy="11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42899" y="4579623"/>
            <a:ext cx="7063171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строительные материалы, используемые для строительства, на складах временного хранения;</a:t>
            </a:r>
            <a:endParaRPr lang="ru-RU" sz="16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гражданская ответственность перед третьими лицами;</a:t>
            </a:r>
          </a:p>
          <a:p>
            <a:pPr marL="285750" indent="-285750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непредвиденные расходы на период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послепусковых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 гарантийных обязательств.</a:t>
            </a:r>
          </a:p>
          <a:p>
            <a:pPr marL="265113" indent="-265113" algn="just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объем страхового возмещения могут включаться </a:t>
            </a:r>
            <a:r>
              <a:rPr lang="ru-RU" sz="1600" b="1" u="sng" dirty="0" smtClean="0">
                <a:solidFill>
                  <a:schemeClr val="tx2"/>
                </a:solidFill>
                <a:latin typeface="+mn-lt"/>
              </a:rPr>
              <a:t>дополнительные расходы, связанные с устранением последствий страхового случая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88111" name="Picture 15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4068" r="4924"/>
          <a:stretch/>
        </p:blipFill>
        <p:spPr bwMode="auto">
          <a:xfrm>
            <a:off x="7255641" y="1462370"/>
            <a:ext cx="1731701" cy="11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 flipH="1">
            <a:off x="5568552" y="7937"/>
            <a:ext cx="1506005" cy="4190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8977832" y="2996952"/>
            <a:ext cx="166167" cy="3861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7074558" y="4198674"/>
            <a:ext cx="2069442" cy="26597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71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 flipH="1">
            <a:off x="3051131" y="-3051133"/>
            <a:ext cx="1062028" cy="7164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/>
              <a:pPr/>
              <a:t>4</a:t>
            </a:fld>
            <a:endParaRPr lang="ru-RU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51520" y="692696"/>
            <a:ext cx="6336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Что можно страховать </a:t>
            </a:r>
            <a:r>
              <a:rPr lang="ru-RU" b="1" dirty="0" smtClean="0">
                <a:solidFill>
                  <a:schemeClr val="accent1"/>
                </a:solidFill>
              </a:rPr>
              <a:t>(Правила 18/4,18/5):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446089" y="1700213"/>
            <a:ext cx="825023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dirty="0"/>
          </a:p>
          <a:p>
            <a:pPr marL="342900" indent="-342900">
              <a:spcBef>
                <a:spcPct val="20000"/>
              </a:spcBef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262" y="1184276"/>
            <a:ext cx="6843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tx2"/>
                </a:solidFill>
                <a:latin typeface="+mn-lt"/>
              </a:rPr>
              <a:t>Дополнительно </a:t>
            </a:r>
            <a:r>
              <a:rPr lang="ru-RU" sz="1600" b="1" u="sng" dirty="0">
                <a:solidFill>
                  <a:schemeClr val="tx2"/>
                </a:solidFill>
                <a:latin typeface="+mn-lt"/>
              </a:rPr>
              <a:t>могут быть застрахованы</a:t>
            </a:r>
            <a:r>
              <a:rPr lang="ru-RU" sz="1600" b="1" u="sng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just"/>
            <a:endParaRPr lang="ru-RU" sz="1600" b="1" u="sng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убытки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страхователя, связанные с несвоевременным вводом объекта строительных и/или монтажных работ в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эксплуатацию;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строительные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материалы и оборудование на период транспортировки от производителя до строительной площадки и от складов временного хранения до места окончательного монтажа (в пределах территории РФ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)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308304" y="1196752"/>
            <a:ext cx="1835696" cy="56616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 flipH="1">
            <a:off x="7092281" y="1196750"/>
            <a:ext cx="2051719" cy="1440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 flipH="1">
            <a:off x="6421896" y="598375"/>
            <a:ext cx="1340770" cy="1440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322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6"/>
          <a:stretch/>
        </p:blipFill>
        <p:spPr bwMode="auto">
          <a:xfrm flipH="1">
            <a:off x="57038" y="3365167"/>
            <a:ext cx="7145477" cy="3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673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rot="10800000">
            <a:off x="5255416" y="7936"/>
            <a:ext cx="1908871" cy="2230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0477" y="1268761"/>
            <a:ext cx="2103523" cy="55892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4678" y="3601623"/>
            <a:ext cx="36387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</a:rPr>
              <a:t>замена лифтового оборудования,  ремонт лифтовых шахт; </a:t>
            </a:r>
          </a:p>
          <a:p>
            <a:pPr marL="180975" lvl="0" indent="-180975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</a:rPr>
              <a:t>ремонт кровли;</a:t>
            </a:r>
          </a:p>
          <a:p>
            <a:pPr marL="180975" lvl="0" indent="-180975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</a:rPr>
              <a:t>ремонт фасада;</a:t>
            </a:r>
          </a:p>
          <a:p>
            <a:pPr marL="180975" lvl="0" indent="-180975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</a:rPr>
              <a:t>ремонт внутридомовых инженерных систем (теплоснабжение, водоснабжения, электроснабжения, канализации и водоотведения, газоснабжения); </a:t>
            </a:r>
          </a:p>
          <a:p>
            <a:pPr marL="180975" indent="-180975" algn="just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</a:rPr>
              <a:t>ремонт подвальных помещений.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0668" y="2558014"/>
            <a:ext cx="3439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ПЕРЕЧЕНЬ </a:t>
            </a:r>
            <a:r>
              <a:rPr lang="ru-RU" sz="1600" b="1" dirty="0" smtClean="0">
                <a:solidFill>
                  <a:schemeClr val="accent1"/>
                </a:solidFill>
              </a:rPr>
              <a:t>РАБОТ </a:t>
            </a:r>
            <a:r>
              <a:rPr lang="ru-RU" sz="1600" b="1" u="sng" dirty="0" smtClean="0">
                <a:solidFill>
                  <a:schemeClr val="accent1"/>
                </a:solidFill>
              </a:rPr>
              <a:t>ПО КАПИТАЛЬНОМУ РЕМОНТУ</a:t>
            </a:r>
            <a:r>
              <a:rPr lang="ru-RU" sz="1600" b="1" dirty="0" smtClean="0">
                <a:solidFill>
                  <a:schemeClr val="accent1"/>
                </a:solidFill>
              </a:rPr>
              <a:t>, </a:t>
            </a:r>
            <a:r>
              <a:rPr lang="ru-RU" sz="1600" b="1" dirty="0">
                <a:solidFill>
                  <a:schemeClr val="accent1"/>
                </a:solidFill>
              </a:rPr>
              <a:t>ВЫПОЛНЯЕМЫХ В РАМКАХ ДОГОВОРОВ ПОДРЯДА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Picture 2" descr="Картинки по запросу капитальный ремонт многоквартирных дом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" y="2238009"/>
            <a:ext cx="3182541" cy="2386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9124" name="Picture 4" descr="http://tectumstroy.ru/fasad/k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46" y="51482"/>
            <a:ext cx="3771688" cy="212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9122" name="Picture 2" descr="http://kamensk24.ru/system/Cover/images/000/004/845/big/li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190339" cy="212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9126" name="Picture 6" descr="http://www.zelremstroy.ru/image/data/image_content/kapitalnyy-remont-elektriki-jilogo-doma/el_home_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0"/>
          <a:stretch/>
        </p:blipFill>
        <p:spPr bwMode="auto">
          <a:xfrm>
            <a:off x="68633" y="4690514"/>
            <a:ext cx="3183113" cy="2084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AutoShape 8" descr="Картинки по запросу строительно-монтажные рабо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строительно-монтажные рабо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83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7184818" y="3356991"/>
            <a:ext cx="1876096" cy="3501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 flipH="1">
            <a:off x="7722096" y="2511152"/>
            <a:ext cx="576064" cy="22677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 flipH="1">
            <a:off x="2890233" y="-2909230"/>
            <a:ext cx="1275096" cy="7093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876257" y="7937"/>
            <a:ext cx="360038" cy="39251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1446" y="476672"/>
            <a:ext cx="72122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1"/>
                </a:solidFill>
                <a:latin typeface="+mn-lt"/>
              </a:rPr>
              <a:t>Объектом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 страхования при проведении </a:t>
            </a:r>
            <a:r>
              <a:rPr lang="ru-RU" b="1" u="sng" dirty="0" smtClean="0">
                <a:solidFill>
                  <a:schemeClr val="accent1"/>
                </a:solidFill>
                <a:latin typeface="+mn-lt"/>
              </a:rPr>
              <a:t>капитального ремонта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 многоквартирных домов являются: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0753" y="1385264"/>
            <a:ext cx="4605503" cy="254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+mn-lt"/>
              </a:rPr>
              <a:t>имущественные интересы Страхователя, связанные с риском утраты, гибели и/или повреждения Объекта строительных работ (</a:t>
            </a:r>
            <a:r>
              <a:rPr lang="ru-RU" sz="1600" i="1" dirty="0">
                <a:solidFill>
                  <a:schemeClr val="tx2"/>
                </a:solidFill>
                <a:latin typeface="+mn-lt"/>
              </a:rPr>
              <a:t>объекта в отношении которого производятся работы по капитальному ремонту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) в соответствии с договором подряда, заключенным между Страхователем и Некоммерческой организацией «Фондом капитального ремонта многоквартирных домов Владимирской области».</a:t>
            </a:r>
          </a:p>
        </p:txBody>
      </p:sp>
      <p:pic>
        <p:nvPicPr>
          <p:cNvPr id="10" name="Picture 1" descr="C:\Documents and Settings\All Users\Документы\Мои рисунки\Образцы рисунков\1.Человечки\Белые челы\k33083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1484784"/>
            <a:ext cx="1512168" cy="199278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flipH="1">
            <a:off x="8977831" y="3477564"/>
            <a:ext cx="166167" cy="33804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4242" name="Picture 2" descr="http://vsyodlyastroiki.ru/pics18/pics109/otchislenija-na-kapitalnyj-remont-mnogokvartirnogo_1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26884"/>
          <a:stretch/>
        </p:blipFill>
        <p:spPr bwMode="auto">
          <a:xfrm>
            <a:off x="7434816" y="1304143"/>
            <a:ext cx="1543015" cy="1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0800000" flipH="1">
            <a:off x="0" y="-2"/>
            <a:ext cx="222516" cy="68580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1446" y="4712108"/>
            <a:ext cx="843827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Непредвиденные расходы страхователя, связанные с возникновением ущерба 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от гибели или повреждения застрахованного объекта вследствие:</a:t>
            </a:r>
          </a:p>
          <a:p>
            <a:pPr marL="285750" lvl="0" indent="-28575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ошибок, допущенных при производстве строительно-монтажных работ, но выявленных в период гарантийных обязательств;</a:t>
            </a:r>
          </a:p>
          <a:p>
            <a:pPr marL="285750" lvl="0" indent="-28575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ошибок, допущенных при производстве работ по гарантийному обслуживанию построенных (смонтированных) объектов, предусмотренному договором подряда.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1446" y="4123164"/>
            <a:ext cx="8438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Непредвиденные расходы на период </a:t>
            </a:r>
            <a:r>
              <a:rPr lang="ru-RU" sz="1600" b="1" dirty="0" err="1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послепусковых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гарантийных обязательств</a:t>
            </a:r>
            <a:endParaRPr lang="ru-RU" sz="1600" b="1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0" y="0"/>
            <a:ext cx="29158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6200000" flipH="1">
            <a:off x="4412612" y="-4439786"/>
            <a:ext cx="318773" cy="9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164292" y="1280487"/>
            <a:ext cx="1979708" cy="557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15816" y="603379"/>
            <a:ext cx="72122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Объем страхового покрытия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капитальный ремонт</a:t>
            </a:r>
            <a:endParaRPr lang="ru-RU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9799" y="1340768"/>
            <a:ext cx="5790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5EA8"/>
              </a:buClr>
              <a:buSzPts val="800"/>
              <a:tabLst>
                <a:tab pos="111125" algn="l"/>
              </a:tabLst>
            </a:pPr>
            <a:r>
              <a:rPr lang="ru-RU" sz="1600" u="sng" kern="50" dirty="0">
                <a:solidFill>
                  <a:schemeClr val="tx2"/>
                </a:solidFill>
                <a:latin typeface="+mn-lt"/>
              </a:rPr>
              <a:t>по объекту строительно-монтажных работ, включая стоимость материалов и монтируемого </a:t>
            </a:r>
            <a:r>
              <a:rPr lang="ru-RU" sz="1600" u="sng" kern="50" dirty="0" smtClean="0">
                <a:solidFill>
                  <a:schemeClr val="tx2"/>
                </a:solidFill>
                <a:latin typeface="+mn-lt"/>
              </a:rPr>
              <a:t>оборудования:</a:t>
            </a:r>
          </a:p>
          <a:p>
            <a:pPr marL="358775" lvl="0" algn="just">
              <a:spcAft>
                <a:spcPts val="0"/>
              </a:spcAft>
              <a:buClr>
                <a:srgbClr val="005EA8"/>
              </a:buClr>
              <a:buSzPts val="800"/>
              <a:tabLst>
                <a:tab pos="111125" algn="l"/>
              </a:tabLst>
            </a:pPr>
            <a:r>
              <a:rPr lang="ru-RU" sz="1600" kern="50" dirty="0" smtClean="0">
                <a:solidFill>
                  <a:schemeClr val="tx2"/>
                </a:solidFill>
                <a:latin typeface="+mn-lt"/>
              </a:rPr>
              <a:t>утрата</a:t>
            </a:r>
            <a:r>
              <a:rPr lang="ru-RU" sz="1600" kern="50" dirty="0">
                <a:solidFill>
                  <a:schemeClr val="tx2"/>
                </a:solidFill>
                <a:latin typeface="+mn-lt"/>
              </a:rPr>
              <a:t>, гибель или повреждение объекта в результате любых внезапных, случайных непредвиденных событий на строительной площадке - “всех рисков”, (в том числе ошибок допущенных при проектировании строительного объекта), кроме террористических актов, гражданских волнений, забастовок и беспорядков  (в соответствии с Правилами №18/3 от 27 июня 2008г. ВСК).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9988" y="4077072"/>
            <a:ext cx="5796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5EA8"/>
              </a:buClr>
              <a:buSzPts val="800"/>
              <a:tabLst>
                <a:tab pos="111125" algn="l"/>
              </a:tabLst>
            </a:pPr>
            <a:r>
              <a:rPr lang="ru-RU" sz="1600" u="sng" kern="50" dirty="0">
                <a:solidFill>
                  <a:schemeClr val="tx2"/>
                </a:solidFill>
                <a:latin typeface="+mn-lt"/>
              </a:rPr>
              <a:t>по непредвиденным расходам на период </a:t>
            </a:r>
            <a:r>
              <a:rPr lang="ru-RU" sz="1600" u="sng" kern="50" dirty="0" err="1">
                <a:solidFill>
                  <a:schemeClr val="tx2"/>
                </a:solidFill>
                <a:latin typeface="+mn-lt"/>
              </a:rPr>
              <a:t>послепусковых</a:t>
            </a:r>
            <a:r>
              <a:rPr lang="ru-RU" sz="1600" u="sng" kern="50" dirty="0">
                <a:solidFill>
                  <a:schemeClr val="tx2"/>
                </a:solidFill>
                <a:latin typeface="+mn-lt"/>
              </a:rPr>
              <a:t> гарантийных </a:t>
            </a:r>
            <a:r>
              <a:rPr lang="ru-RU" sz="1600" u="sng" kern="50" dirty="0" smtClean="0">
                <a:solidFill>
                  <a:schemeClr val="tx2"/>
                </a:solidFill>
                <a:latin typeface="+mn-lt"/>
              </a:rPr>
              <a:t>обязательств</a:t>
            </a:r>
            <a:r>
              <a:rPr lang="ru-RU" sz="1600" kern="5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358775" lvl="0" algn="just">
              <a:spcAft>
                <a:spcPts val="0"/>
              </a:spcAft>
              <a:buClr>
                <a:srgbClr val="005EA8"/>
              </a:buClr>
              <a:buSzPts val="800"/>
              <a:tabLst>
                <a:tab pos="111125" algn="l"/>
              </a:tabLst>
            </a:pPr>
            <a:r>
              <a:rPr lang="ru-RU" sz="1600" kern="50" dirty="0" smtClean="0">
                <a:solidFill>
                  <a:schemeClr val="tx2"/>
                </a:solidFill>
                <a:latin typeface="+mn-lt"/>
              </a:rPr>
              <a:t>возникновение </a:t>
            </a:r>
            <a:r>
              <a:rPr lang="ru-RU" sz="1600" kern="50" dirty="0">
                <a:solidFill>
                  <a:schemeClr val="tx2"/>
                </a:solidFill>
                <a:latin typeface="+mn-lt"/>
              </a:rPr>
              <a:t>непредвиденных расходов в период </a:t>
            </a:r>
            <a:r>
              <a:rPr lang="ru-RU" sz="1600" kern="50" dirty="0" err="1">
                <a:solidFill>
                  <a:schemeClr val="tx2"/>
                </a:solidFill>
                <a:latin typeface="+mn-lt"/>
              </a:rPr>
              <a:t>послепусковых</a:t>
            </a:r>
            <a:r>
              <a:rPr lang="ru-RU" sz="1600" kern="50" dirty="0">
                <a:solidFill>
                  <a:schemeClr val="tx2"/>
                </a:solidFill>
                <a:latin typeface="+mn-lt"/>
              </a:rPr>
              <a:t> гарантийных обязательств в результате гибели или повреждения построенных (смонтированных) объектов вследствие ошибок, допущенных при выполнении строительно-монтажных работ и/или технического обслуживания.</a:t>
            </a:r>
          </a:p>
        </p:txBody>
      </p:sp>
      <p:pic>
        <p:nvPicPr>
          <p:cNvPr id="392206" name="Picture 14" descr="Картинки по запросу строительно-монтажные рабо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r="4217"/>
          <a:stretch/>
        </p:blipFill>
        <p:spPr bwMode="auto">
          <a:xfrm>
            <a:off x="196913" y="5035610"/>
            <a:ext cx="2540340" cy="1538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2208" name="Picture 16" descr="Картинки по запросу строительно-монтажные рабо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9" r="3230"/>
          <a:stretch/>
        </p:blipFill>
        <p:spPr bwMode="auto">
          <a:xfrm>
            <a:off x="196913" y="2745988"/>
            <a:ext cx="2540340" cy="2093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2210" name="Picture 18" descr="Картинки по запросу строительно-монтажные работ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553" r="10267"/>
          <a:stretch/>
        </p:blipFill>
        <p:spPr bwMode="auto">
          <a:xfrm>
            <a:off x="183005" y="285466"/>
            <a:ext cx="2545073" cy="2244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1965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7164292" y="1280487"/>
            <a:ext cx="1979708" cy="557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6A7725-6451-48CD-A6E5-0290EA70874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2851" y="634156"/>
            <a:ext cx="72122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Условия принятия на страхование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капитальный ремонт</a:t>
            </a:r>
            <a:endParaRPr lang="ru-RU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849" y="1280487"/>
            <a:ext cx="714029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0"/>
              </a:spcAft>
              <a:buClr>
                <a:srgbClr val="005EA8"/>
              </a:buClr>
              <a:buSzPts val="800"/>
              <a:buFont typeface="Courier New" panose="02070309020205020404" pitchFamily="49" charset="0"/>
              <a:buChar char="o"/>
              <a:tabLst>
                <a:tab pos="111125" algn="l"/>
              </a:tabLst>
            </a:pPr>
            <a:r>
              <a:rPr lang="ru-RU" sz="1600" kern="50" dirty="0">
                <a:solidFill>
                  <a:schemeClr val="tx2"/>
                </a:solidFill>
                <a:latin typeface="+mn-lt"/>
              </a:rPr>
              <a:t>срок выполнения работ по договору (контракту) не более 1 года</a:t>
            </a:r>
          </a:p>
          <a:p>
            <a:pPr marL="342900" lvl="0" indent="-342900">
              <a:spcAft>
                <a:spcPts val="500"/>
              </a:spcAft>
              <a:buClr>
                <a:srgbClr val="005EA8"/>
              </a:buClr>
              <a:buSzPts val="800"/>
              <a:buFont typeface="Courier New" panose="02070309020205020404" pitchFamily="49" charset="0"/>
              <a:buChar char="o"/>
              <a:tabLst>
                <a:tab pos="111125" algn="l"/>
              </a:tabLst>
            </a:pPr>
            <a:r>
              <a:rPr lang="ru-RU" sz="1600" kern="50" dirty="0">
                <a:solidFill>
                  <a:schemeClr val="tx2"/>
                </a:solidFill>
                <a:latin typeface="+mn-lt"/>
              </a:rPr>
              <a:t>объект не находится в аварийном состоянии.</a:t>
            </a:r>
          </a:p>
          <a:p>
            <a:pPr marL="342900" lvl="0" indent="-342900">
              <a:spcAft>
                <a:spcPts val="500"/>
              </a:spcAft>
              <a:buClr>
                <a:srgbClr val="005EA8"/>
              </a:buClr>
              <a:buSzPts val="800"/>
              <a:buFont typeface="Courier New" panose="02070309020205020404" pitchFamily="49" charset="0"/>
              <a:buChar char="o"/>
              <a:tabLst>
                <a:tab pos="111125" algn="l"/>
              </a:tabLst>
            </a:pPr>
            <a:r>
              <a:rPr lang="ru-RU" sz="1600" kern="50" dirty="0">
                <a:solidFill>
                  <a:schemeClr val="tx2"/>
                </a:solidFill>
                <a:latin typeface="+mn-lt"/>
              </a:rPr>
              <a:t>дата постройки объекта не ранее 1966 года.</a:t>
            </a:r>
          </a:p>
          <a:p>
            <a:pPr marL="342900" lvl="0" indent="-342900">
              <a:spcAft>
                <a:spcPts val="500"/>
              </a:spcAft>
              <a:buClr>
                <a:srgbClr val="005EA8"/>
              </a:buClr>
              <a:buSzPts val="800"/>
              <a:buFont typeface="Courier New" panose="02070309020205020404" pitchFamily="49" charset="0"/>
              <a:buChar char="o"/>
              <a:tabLst>
                <a:tab pos="111125" algn="l"/>
              </a:tabLst>
            </a:pPr>
            <a:r>
              <a:rPr lang="ru-RU" sz="1600" kern="50" dirty="0">
                <a:solidFill>
                  <a:schemeClr val="tx2"/>
                </a:solidFill>
                <a:latin typeface="+mn-lt"/>
              </a:rPr>
              <a:t>несущие конструкции объекта не являются деревянными.</a:t>
            </a:r>
            <a:endParaRPr lang="ru-RU" sz="1600" kern="50" dirty="0">
              <a:solidFill>
                <a:schemeClr val="tx2"/>
              </a:solidFill>
              <a:latin typeface="+mn-lt"/>
              <a:ea typeface="Arial Unicode MS"/>
              <a:cs typeface="Times New Roman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2372" y="4397042"/>
            <a:ext cx="55667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Срок действия договора страхования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капитальный ремонт</a:t>
            </a:r>
            <a:endParaRPr lang="ru-RU" sz="1600" b="1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6336" y="5125256"/>
            <a:ext cx="53640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5EA8"/>
              </a:buClr>
              <a:buSzPts val="800"/>
              <a:buFont typeface="Courier New" panose="02070309020205020404" pitchFamily="49" charset="0"/>
              <a:buChar char="o"/>
            </a:pPr>
            <a:r>
              <a:rPr lang="ru-RU" sz="1600" u="sng" kern="1000" dirty="0">
                <a:solidFill>
                  <a:schemeClr val="tx2"/>
                </a:solidFill>
                <a:latin typeface="+mn-lt"/>
              </a:rPr>
              <a:t>по СМР</a:t>
            </a:r>
            <a:r>
              <a:rPr lang="ru-RU" sz="1600" kern="1000" dirty="0">
                <a:solidFill>
                  <a:schemeClr val="tx2"/>
                </a:solidFill>
                <a:latin typeface="+mn-lt"/>
              </a:rPr>
              <a:t> – на весь срок проведения работ.</a:t>
            </a:r>
            <a:endParaRPr lang="ru-RU" sz="1600" kern="50" dirty="0">
              <a:solidFill>
                <a:schemeClr val="tx2"/>
              </a:solidFill>
              <a:latin typeface="+mn-lt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5EA8"/>
              </a:buClr>
              <a:buSzPts val="800"/>
              <a:buFont typeface="Courier New" panose="02070309020205020404" pitchFamily="49" charset="0"/>
              <a:buChar char="o"/>
            </a:pPr>
            <a:r>
              <a:rPr lang="ru-RU" sz="1600" u="sng" kern="1000" dirty="0">
                <a:solidFill>
                  <a:schemeClr val="tx2"/>
                </a:solidFill>
                <a:latin typeface="+mn-lt"/>
              </a:rPr>
              <a:t>по ППГО</a:t>
            </a:r>
            <a:r>
              <a:rPr lang="ru-RU" sz="1600" kern="1000" dirty="0">
                <a:solidFill>
                  <a:schemeClr val="tx2"/>
                </a:solidFill>
                <a:latin typeface="+mn-lt"/>
              </a:rPr>
              <a:t> – рекомендованный срок 24 месяца, либо срок, указанный в договоре подряда, но не более 5 лет.</a:t>
            </a:r>
            <a:endParaRPr lang="ru-RU" sz="1600" kern="50" dirty="0">
              <a:solidFill>
                <a:schemeClr val="tx2"/>
              </a:solidFill>
              <a:latin typeface="+mn-lt"/>
              <a:ea typeface="Arial Unicode MS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3850127" y="-896832"/>
            <a:ext cx="1443747" cy="9144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" descr="C:\Documents and Settings\All Users\Документы\Мои рисунки\Образцы рисунков\1.Человечки\Белые челы\zespol_wykwalifikowanych_profesjonalistow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351" y="4397042"/>
            <a:ext cx="3149561" cy="1959320"/>
          </a:xfrm>
          <a:prstGeom prst="rect">
            <a:avLst/>
          </a:prstGeom>
          <a:noFill/>
        </p:spPr>
      </p:pic>
      <p:pic>
        <p:nvPicPr>
          <p:cNvPr id="13" name="Picture 1" descr="C:\Documents and Settings\All Users\Документы\Мои рисунки\Образцы рисунков\1.Человечки\Белые челы\k378903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032080" y="980728"/>
            <a:ext cx="2015604" cy="1814044"/>
          </a:xfrm>
          <a:prstGeom prst="rect">
            <a:avLst/>
          </a:prstGeom>
          <a:noFill/>
        </p:spPr>
      </p:pic>
      <p:pic>
        <p:nvPicPr>
          <p:cNvPr id="395266" name="Picture 2" descr="Картинки по запросу картинки про строител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2182194" cy="1533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5268" name="Picture 4" descr="Картинки по запросу строител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" r="3772"/>
          <a:stretch/>
        </p:blipFill>
        <p:spPr bwMode="auto">
          <a:xfrm>
            <a:off x="2381986" y="2682069"/>
            <a:ext cx="2140772" cy="1533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5270" name="Picture 6" descr="Картинки по запросу строител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7"/>
          <a:stretch/>
        </p:blipFill>
        <p:spPr bwMode="auto">
          <a:xfrm>
            <a:off x="4631807" y="2682069"/>
            <a:ext cx="2114932" cy="1578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5274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6" r="12242" b="5393"/>
          <a:stretch/>
        </p:blipFill>
        <p:spPr bwMode="auto">
          <a:xfrm>
            <a:off x="6831367" y="2697512"/>
            <a:ext cx="2072466" cy="1576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 rot="5400000" flipH="1">
            <a:off x="4399066" y="-4412279"/>
            <a:ext cx="345866" cy="91440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5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. Шаблон презентации ВСК (2013)_горизонтальный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7B8"/>
      </a:accent1>
      <a:accent2>
        <a:srgbClr val="00B5E5"/>
      </a:accent2>
      <a:accent3>
        <a:srgbClr val="AAB0B6"/>
      </a:accent3>
      <a:accent4>
        <a:srgbClr val="536783"/>
      </a:accent4>
      <a:accent5>
        <a:srgbClr val="7490B6"/>
      </a:accent5>
      <a:accent6>
        <a:srgbClr val="333537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1A33E52B9D83479340F598160028C2" ma:contentTypeVersion="0" ma:contentTypeDescription="Создание документа." ma:contentTypeScope="" ma:versionID="3b7cd53a91fdab9b01d1cd6f0c5742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83B04-551F-45E8-96C8-9B170FB46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F3898-A671-49B1-B0E6-D2561ACA75E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478530-17F4-43C6-B660-B09EE2AB8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22093</TotalTime>
  <Words>913</Words>
  <Application>Microsoft Office PowerPoint</Application>
  <PresentationFormat>Экран (4:3)</PresentationFormat>
  <Paragraphs>120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Courier New</vt:lpstr>
      <vt:lpstr>Tahoma</vt:lpstr>
      <vt:lpstr>Times New Roman</vt:lpstr>
      <vt:lpstr>0. Шаблон презентации ВСК (2013)_горизонтальный</vt:lpstr>
      <vt:lpstr>1_Тема Office</vt:lpstr>
      <vt:lpstr>Страхование СМР   капитальный ремонт многоквартирных домов</vt:lpstr>
      <vt:lpstr>Презентация PowerPoint</vt:lpstr>
      <vt:lpstr>Строительно-монтажные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VSK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КОМПАНИИ | 2007 г.</dc:title>
  <dc:creator>petoshin</dc:creator>
  <cp:lastModifiedBy>Кирилл Владимирович Ошибкин</cp:lastModifiedBy>
  <cp:revision>1247</cp:revision>
  <cp:lastPrinted>2012-05-21T10:48:21Z</cp:lastPrinted>
  <dcterms:created xsi:type="dcterms:W3CDTF">2007-06-27T13:38:49Z</dcterms:created>
  <dcterms:modified xsi:type="dcterms:W3CDTF">2017-03-30T12:02:33Z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0x010100A61A33E52B9D83479340F598160028C2</vt:lpwstr>
  </property>
</Properties>
</file>