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58" r:id="rId7"/>
    <p:sldId id="259" r:id="rId8"/>
    <p:sldId id="260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DA1AC-A6B3-4035-80B1-0599AF772EBF}" type="datetimeFigureOut">
              <a:rPr lang="ru-RU" smtClean="0"/>
              <a:t>22.07.2019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2597C-646A-4FCE-9D79-3F05E29DFD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834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DA1AC-A6B3-4035-80B1-0599AF772EBF}" type="datetimeFigureOut">
              <a:rPr lang="ru-RU" smtClean="0"/>
              <a:t>22.07.2019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2597C-646A-4FCE-9D79-3F05E29DFD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932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DA1AC-A6B3-4035-80B1-0599AF772EBF}" type="datetimeFigureOut">
              <a:rPr lang="ru-RU" smtClean="0"/>
              <a:t>22.07.2019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2597C-646A-4FCE-9D79-3F05E29DFD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707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DA1AC-A6B3-4035-80B1-0599AF772EBF}" type="datetimeFigureOut">
              <a:rPr lang="ru-RU" smtClean="0"/>
              <a:t>22.07.2019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2597C-646A-4FCE-9D79-3F05E29DFD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583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DA1AC-A6B3-4035-80B1-0599AF772EBF}" type="datetimeFigureOut">
              <a:rPr lang="ru-RU" smtClean="0"/>
              <a:t>22.07.2019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2597C-646A-4FCE-9D79-3F05E29DFD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51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DA1AC-A6B3-4035-80B1-0599AF772EBF}" type="datetimeFigureOut">
              <a:rPr lang="ru-RU" smtClean="0"/>
              <a:t>22.07.2019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2597C-646A-4FCE-9D79-3F05E29DFD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686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DA1AC-A6B3-4035-80B1-0599AF772EBF}" type="datetimeFigureOut">
              <a:rPr lang="ru-RU" smtClean="0"/>
              <a:t>22.07.2019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2597C-646A-4FCE-9D79-3F05E29DFD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484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DA1AC-A6B3-4035-80B1-0599AF772EBF}" type="datetimeFigureOut">
              <a:rPr lang="ru-RU" smtClean="0"/>
              <a:t>22.07.2019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2597C-646A-4FCE-9D79-3F05E29DFD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779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DA1AC-A6B3-4035-80B1-0599AF772EBF}" type="datetimeFigureOut">
              <a:rPr lang="ru-RU" smtClean="0"/>
              <a:t>22.07.2019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2597C-646A-4FCE-9D79-3F05E29DFD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458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DA1AC-A6B3-4035-80B1-0599AF772EBF}" type="datetimeFigureOut">
              <a:rPr lang="ru-RU" smtClean="0"/>
              <a:t>22.07.2019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2597C-646A-4FCE-9D79-3F05E29DFD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27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DA1AC-A6B3-4035-80B1-0599AF772EBF}" type="datetimeFigureOut">
              <a:rPr lang="ru-RU" smtClean="0"/>
              <a:t>22.07.2019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2597C-646A-4FCE-9D79-3F05E29DFD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742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DA1AC-A6B3-4035-80B1-0599AF772EBF}" type="datetimeFigureOut">
              <a:rPr lang="ru-RU" smtClean="0"/>
              <a:t>22.07.2019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2597C-646A-4FCE-9D79-3F05E29DFD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87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74082"/>
          </a:xfrm>
        </p:spPr>
        <p:txBody>
          <a:bodyPr/>
          <a:lstStyle/>
          <a:p>
            <a:r>
              <a:rPr lang="ru-RU" dirty="0" smtClean="0"/>
              <a:t>Нововведения в ИС ЖКХ 33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846895"/>
            <a:ext cx="9144000" cy="2410905"/>
          </a:xfrm>
        </p:spPr>
        <p:txBody>
          <a:bodyPr/>
          <a:lstStyle/>
          <a:p>
            <a:r>
              <a:rPr lang="ru-RU" dirty="0" smtClean="0"/>
              <a:t>Введение системы электронного документооборота.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08753" y="5908250"/>
            <a:ext cx="1386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г. Владимир</a:t>
            </a:r>
          </a:p>
          <a:p>
            <a:pPr algn="ctr"/>
            <a:r>
              <a:rPr lang="ru-RU" dirty="0" smtClean="0"/>
              <a:t>2019 г.</a:t>
            </a:r>
            <a:endParaRPr lang="ru-RU" dirty="0"/>
          </a:p>
        </p:txBody>
      </p:sp>
      <p:pic>
        <p:nvPicPr>
          <p:cNvPr id="5" name="Рисунок 4" descr="лого фонд прозрачный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11520" y="5257800"/>
            <a:ext cx="780486" cy="62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713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4696" y="287382"/>
            <a:ext cx="8166463" cy="118695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Далее прикрепляем исполнительную документацию согласно списка и нажимаем кнопку «Сохранить»: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365" y="2821858"/>
            <a:ext cx="3203105" cy="31002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3853" y="2826503"/>
            <a:ext cx="3952875" cy="3095625"/>
          </a:xfrm>
          <a:prstGeom prst="rect">
            <a:avLst/>
          </a:prstGeom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1362365" y="2332000"/>
            <a:ext cx="3397434" cy="847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«До» прикрепления:</a:t>
            </a:r>
            <a:endParaRPr lang="ru-RU" sz="1800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6883853" y="2284520"/>
            <a:ext cx="3397434" cy="847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«После» прикрепления: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813152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82" y="1677896"/>
            <a:ext cx="6347869" cy="2830501"/>
          </a:xfrm>
          <a:prstGeom prst="rect">
            <a:avLst/>
          </a:prstGeom>
        </p:spPr>
      </p:pic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758339" y="893807"/>
            <a:ext cx="10515600" cy="682444"/>
          </a:xfrm>
        </p:spPr>
        <p:txBody>
          <a:bodyPr/>
          <a:lstStyle/>
          <a:p>
            <a:r>
              <a:rPr lang="ru-RU" dirty="0" smtClean="0"/>
              <a:t>Подписываем документы с помощью ЭЦП:</a:t>
            </a:r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758339" y="4711427"/>
            <a:ext cx="10515600" cy="6824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И ожидаем проверки документов отделами Фонда капитального ремонта.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8167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Принципы движения документации в ФКР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 получении исполнительной документации в ФКР, выполняется комплекс работ с документами: прием, регистрация, рассылка по отделам и контроль сроков исполнения.</a:t>
            </a:r>
          </a:p>
          <a:p>
            <a:r>
              <a:rPr lang="ru-RU" dirty="0" smtClean="0"/>
              <a:t>После полной проверки  документации специалистом ФКР в рамках своих обязанностей, подтверждает данную проверку своей ЭЦП. В случае обнаружения замечаний, подрядной организации отправляется уведомление с перечнем замечаний и комментариями.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4574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Теперь рассмотрим на </a:t>
            </a:r>
            <a:r>
              <a:rPr lang="ru-RU" dirty="0" smtClean="0"/>
              <a:t>примере отчетной проектно</a:t>
            </a:r>
            <a:r>
              <a:rPr lang="ru-RU" dirty="0" smtClean="0"/>
              <a:t>-сметной документации: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38200" y="18412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/>
              <a:t>Заходим на сайт, заходим в ЛК, как было это показано ранее, и выбираем «Договоры на КР».</a:t>
            </a:r>
            <a:br>
              <a:rPr lang="ru-RU" sz="2800" dirty="0" smtClean="0"/>
            </a:br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738" y="3317329"/>
            <a:ext cx="3981994" cy="3128710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1584056" y="4293326"/>
            <a:ext cx="932721" cy="40059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208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6280" y="353876"/>
            <a:ext cx="10515600" cy="91757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Выбираем нужный договор: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" y="1271451"/>
            <a:ext cx="8988162" cy="366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315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9823" y="353876"/>
            <a:ext cx="10515600" cy="7782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Ищем нужный вид работ и нажимаем на кнопку «Прикрепить отчетные документы»: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658" y="1549310"/>
            <a:ext cx="11468100" cy="367665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812075" y="3387635"/>
            <a:ext cx="349247" cy="33092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8447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3731" y="284208"/>
            <a:ext cx="10515600" cy="96111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Далее прикрепляем исполнительную документацию согласно списка и нажимаем кнопку «Сохранить»: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525" y="1097811"/>
            <a:ext cx="4644252" cy="569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824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Преимущества документооборота: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Экономия времени и транспортных расходов;</a:t>
            </a:r>
          </a:p>
          <a:p>
            <a:r>
              <a:rPr lang="ru-RU" dirty="0" smtClean="0"/>
              <a:t>Контроль за проверкой исполнительной документации и исправлением замечаний в режиме онлайн;</a:t>
            </a:r>
          </a:p>
          <a:p>
            <a:r>
              <a:rPr lang="ru-RU" dirty="0" smtClean="0"/>
              <a:t>Подписание документов в режиме онлайн.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610" y="2727960"/>
            <a:ext cx="4320286" cy="33375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67" y="4001294"/>
            <a:ext cx="2553653" cy="19212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186" y="3444806"/>
            <a:ext cx="2732157" cy="273215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826" y="4271645"/>
            <a:ext cx="639533" cy="76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639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ЭЦП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Не нужно будет покупать дополнительно ЭЦП.</a:t>
            </a:r>
            <a:br>
              <a:rPr lang="ru-RU" dirty="0" smtClean="0"/>
            </a:br>
            <a:r>
              <a:rPr lang="ru-RU" dirty="0" smtClean="0"/>
              <a:t>Предоставляется возможность пользоваться ЭЦП, которые используются на торговых площадках и на </a:t>
            </a:r>
            <a:r>
              <a:rPr lang="ru-RU" dirty="0" err="1" smtClean="0"/>
              <a:t>ГосЗакупках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177128"/>
            <a:ext cx="4295775" cy="13144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8880" y="3362865"/>
            <a:ext cx="2171700" cy="9429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1492" y="3624802"/>
            <a:ext cx="1828800" cy="4191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071" y="4867545"/>
            <a:ext cx="3028950" cy="9334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8880" y="5038995"/>
            <a:ext cx="2114550" cy="5905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01492" y="4915170"/>
            <a:ext cx="3238500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738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6038" y="999241"/>
            <a:ext cx="10515600" cy="22812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Введение </a:t>
            </a:r>
            <a:r>
              <a:rPr lang="ru-RU" dirty="0"/>
              <a:t>электронного документооборота позволяет снизить количество служб, занятых работой с </a:t>
            </a:r>
            <a:r>
              <a:rPr lang="ru-RU" dirty="0" smtClean="0"/>
              <a:t>документами</a:t>
            </a:r>
            <a:r>
              <a:rPr lang="en-US" dirty="0" smtClean="0"/>
              <a:t> </a:t>
            </a:r>
            <a:r>
              <a:rPr lang="ru-RU" dirty="0" smtClean="0"/>
              <a:t>в подрядной организации </a:t>
            </a:r>
            <a:r>
              <a:rPr lang="ru-RU" dirty="0"/>
              <a:t>(курьеров, канцелярских работников и т. п.). </a:t>
            </a:r>
            <a:r>
              <a:rPr lang="ru-RU" dirty="0" smtClean="0"/>
              <a:t>Сокращается </a:t>
            </a:r>
            <a:r>
              <a:rPr lang="ru-RU" dirty="0"/>
              <a:t>время отдельных этапов работы с документами при замене бумажного процесса на цифровой.</a:t>
            </a:r>
          </a:p>
          <a:p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46038" y="0"/>
            <a:ext cx="10515600" cy="1325563"/>
          </a:xfrm>
        </p:spPr>
        <p:txBody>
          <a:bodyPr/>
          <a:lstStyle/>
          <a:p>
            <a:r>
              <a:rPr lang="ru-RU" dirty="0" smtClean="0"/>
              <a:t>Экономия времени и средств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8158" y="3280528"/>
            <a:ext cx="6793230" cy="264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477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это работает: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82444"/>
          </a:xfrm>
        </p:spPr>
        <p:txBody>
          <a:bodyPr/>
          <a:lstStyle/>
          <a:p>
            <a:r>
              <a:rPr lang="ru-RU" dirty="0" smtClean="0"/>
              <a:t>В начале необходимо произвести вход в систему: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401" y="2508069"/>
            <a:ext cx="7602019" cy="377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993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758339" y="520427"/>
            <a:ext cx="10515600" cy="682444"/>
          </a:xfrm>
        </p:spPr>
        <p:txBody>
          <a:bodyPr/>
          <a:lstStyle/>
          <a:p>
            <a:r>
              <a:rPr lang="ru-RU" dirty="0" smtClean="0"/>
              <a:t>Будем рассматривать договоры на примере </a:t>
            </a:r>
            <a:r>
              <a:rPr lang="ru-RU" dirty="0" err="1" smtClean="0"/>
              <a:t>стройконтроля</a:t>
            </a:r>
            <a:r>
              <a:rPr lang="ru-RU" dirty="0" smtClean="0"/>
              <a:t>: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412" y="1202871"/>
            <a:ext cx="8007667" cy="4039760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1219200" y="2880360"/>
            <a:ext cx="2133600" cy="13335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884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758339" y="893807"/>
            <a:ext cx="10515600" cy="682444"/>
          </a:xfrm>
        </p:spPr>
        <p:txBody>
          <a:bodyPr/>
          <a:lstStyle/>
          <a:p>
            <a:r>
              <a:rPr lang="ru-RU" dirty="0" smtClean="0"/>
              <a:t>Выбираем нужный договор: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339" y="1576251"/>
            <a:ext cx="6864534" cy="488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347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859" y="2311132"/>
            <a:ext cx="11213374" cy="2670171"/>
          </a:xfrm>
          <a:prstGeom prst="rect">
            <a:avLst/>
          </a:prstGeom>
        </p:spPr>
      </p:pic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758339" y="893807"/>
            <a:ext cx="10515600" cy="682444"/>
          </a:xfrm>
        </p:spPr>
        <p:txBody>
          <a:bodyPr/>
          <a:lstStyle/>
          <a:p>
            <a:r>
              <a:rPr lang="ru-RU" dirty="0" smtClean="0"/>
              <a:t>Выбираем объект: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9532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3461" y="975359"/>
            <a:ext cx="6102531" cy="1056323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Нажимаем на кнопку «Приемка работ» (обведена в красной окружности):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42" y="2356600"/>
            <a:ext cx="11750573" cy="154484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303896" y="3439886"/>
            <a:ext cx="349247" cy="33092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1312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3544</TotalTime>
  <Words>290</Words>
  <Application>Microsoft Office PowerPoint</Application>
  <PresentationFormat>Широкоэкранный</PresentationFormat>
  <Paragraphs>31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Нововведения в ИС ЖКХ 33</vt:lpstr>
      <vt:lpstr>Преимущества документооборота:</vt:lpstr>
      <vt:lpstr>ЭЦП</vt:lpstr>
      <vt:lpstr>Экономия времени и средств</vt:lpstr>
      <vt:lpstr>Как это работает: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Принципы движения документации в ФКР</vt:lpstr>
      <vt:lpstr>Теперь рассмотрим на примере отчетной проектно-сметной документации: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Нововведения в ИС ЖКХ 33</dc:title>
  <dc:creator>Олег Владимирович Матвеев</dc:creator>
  <cp:lastModifiedBy>Олег Владимирович Матвеев</cp:lastModifiedBy>
  <cp:revision>32</cp:revision>
  <dcterms:created xsi:type="dcterms:W3CDTF">2019-07-11T11:39:56Z</dcterms:created>
  <dcterms:modified xsi:type="dcterms:W3CDTF">2019-07-22T07:05:50Z</dcterms:modified>
</cp:coreProperties>
</file>